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97" r:id="rId4"/>
    <p:sldId id="284" r:id="rId5"/>
    <p:sldId id="300" r:id="rId6"/>
    <p:sldId id="288" r:id="rId7"/>
    <p:sldId id="289" r:id="rId8"/>
    <p:sldId id="290" r:id="rId9"/>
    <p:sldId id="292" r:id="rId10"/>
    <p:sldId id="302" r:id="rId11"/>
    <p:sldId id="298" r:id="rId12"/>
    <p:sldId id="294" r:id="rId13"/>
    <p:sldId id="286" r:id="rId14"/>
    <p:sldId id="278" r:id="rId15"/>
    <p:sldId id="260" r:id="rId1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DC"/>
    <a:srgbClr val="0B1B57"/>
    <a:srgbClr val="17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267" autoAdjust="0"/>
  </p:normalViewPr>
  <p:slideViewPr>
    <p:cSldViewPr snapToGrid="0" snapToObjects="1">
      <p:cViewPr varScale="1">
        <p:scale>
          <a:sx n="106" d="100"/>
          <a:sy n="106" d="100"/>
        </p:scale>
        <p:origin x="16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o.us\Downloads\Hoja%20de%20c&#225;lculo_L&#237;nea%20base%20Yucat&#225;n_v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9124188423816"/>
          <c:y val="2.1966257675706119E-2"/>
          <c:w val="0.87518743956347567"/>
          <c:h val="0.79526594491105496"/>
        </c:manualLayout>
      </c:layout>
      <c:areaChart>
        <c:grouping val="stacked"/>
        <c:varyColors val="0"/>
        <c:ser>
          <c:idx val="0"/>
          <c:order val="0"/>
          <c:tx>
            <c:strRef>
              <c:f>'Línea base'!$V$61</c:f>
              <c:strCache>
                <c:ptCount val="1"/>
                <c:pt idx="0">
                  <c:v>Energía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base'!$V$62:$V$112</c:f>
              <c:numCache>
                <c:formatCode>#,##0.00</c:formatCode>
                <c:ptCount val="51"/>
                <c:pt idx="0">
                  <c:v>1183.6680000000167</c:v>
                </c:pt>
                <c:pt idx="1">
                  <c:v>1340.6129999999887</c:v>
                </c:pt>
                <c:pt idx="2">
                  <c:v>1497.5579999999957</c:v>
                </c:pt>
                <c:pt idx="3">
                  <c:v>1654.5030000000027</c:v>
                </c:pt>
                <c:pt idx="4">
                  <c:v>1811.4480000000096</c:v>
                </c:pt>
                <c:pt idx="5">
                  <c:v>1801.8839999999998</c:v>
                </c:pt>
                <c:pt idx="6">
                  <c:v>2125.3379999999888</c:v>
                </c:pt>
                <c:pt idx="7">
                  <c:v>2282.2830000000308</c:v>
                </c:pt>
                <c:pt idx="8">
                  <c:v>2439.2280000000028</c:v>
                </c:pt>
                <c:pt idx="9">
                  <c:v>2596.1729999999748</c:v>
                </c:pt>
                <c:pt idx="10">
                  <c:v>2753.1180000000168</c:v>
                </c:pt>
                <c:pt idx="11">
                  <c:v>2910.0629999999887</c:v>
                </c:pt>
                <c:pt idx="12">
                  <c:v>3067.0080000000307</c:v>
                </c:pt>
                <c:pt idx="13">
                  <c:v>3223.9530000000027</c:v>
                </c:pt>
                <c:pt idx="14">
                  <c:v>6319.1</c:v>
                </c:pt>
                <c:pt idx="15">
                  <c:v>6302.71</c:v>
                </c:pt>
                <c:pt idx="16">
                  <c:v>5922.9400000000005</c:v>
                </c:pt>
                <c:pt idx="17">
                  <c:v>3530.8599999999997</c:v>
                </c:pt>
                <c:pt idx="18">
                  <c:v>3648.5899999999997</c:v>
                </c:pt>
                <c:pt idx="19">
                  <c:v>3806.7900294829155</c:v>
                </c:pt>
                <c:pt idx="20">
                  <c:v>3881.3041136745196</c:v>
                </c:pt>
                <c:pt idx="21">
                  <c:v>3957.3432846281758</c:v>
                </c:pt>
                <c:pt idx="22">
                  <c:v>4034.9399505684005</c:v>
                </c:pt>
                <c:pt idx="23">
                  <c:v>4114.1272296260358</c:v>
                </c:pt>
                <c:pt idx="24">
                  <c:v>4194.9389657627844</c:v>
                </c:pt>
                <c:pt idx="25">
                  <c:v>4277.4097450594954</c:v>
                </c:pt>
                <c:pt idx="26">
                  <c:v>4361.5749123766218</c:v>
                </c:pt>
                <c:pt idx="27">
                  <c:v>4447.4705883954766</c:v>
                </c:pt>
                <c:pt idx="28">
                  <c:v>4535.133687049085</c:v>
                </c:pt>
                <c:pt idx="29">
                  <c:v>4624.6019333517033</c:v>
                </c:pt>
                <c:pt idx="30">
                  <c:v>4715.9138816361919</c:v>
                </c:pt>
                <c:pt idx="31">
                  <c:v>4809.1089342087362</c:v>
                </c:pt>
                <c:pt idx="32">
                  <c:v>4904.2273604305728</c:v>
                </c:pt>
                <c:pt idx="33">
                  <c:v>5001.3103162366215</c:v>
                </c:pt>
                <c:pt idx="34">
                  <c:v>5100.3998641011794</c:v>
                </c:pt>
                <c:pt idx="35">
                  <c:v>5201.5389934610066</c:v>
                </c:pt>
                <c:pt idx="36">
                  <c:v>5304.7716416064695</c:v>
                </c:pt>
                <c:pt idx="37">
                  <c:v>5410.1427150515701</c:v>
                </c:pt>
                <c:pt idx="38">
                  <c:v>5517.6981113939701</c:v>
                </c:pt>
                <c:pt idx="39">
                  <c:v>5627.4847416764396</c:v>
                </c:pt>
                <c:pt idx="40">
                  <c:v>5739.5505532613088</c:v>
                </c:pt>
                <c:pt idx="41">
                  <c:v>5853.9445532299032</c:v>
                </c:pt>
                <c:pt idx="42">
                  <c:v>5970.7168323190908</c:v>
                </c:pt>
                <c:pt idx="43">
                  <c:v>6089.9185894075063</c:v>
                </c:pt>
                <c:pt idx="44">
                  <c:v>6211.6021565641395</c:v>
                </c:pt>
                <c:pt idx="45">
                  <c:v>6335.8210246724557</c:v>
                </c:pt>
                <c:pt idx="46">
                  <c:v>6462.629869643336</c:v>
                </c:pt>
                <c:pt idx="47">
                  <c:v>6592.0845792306163</c:v>
                </c:pt>
                <c:pt idx="48">
                  <c:v>6724.2422804631833</c:v>
                </c:pt>
                <c:pt idx="49">
                  <c:v>6859.1613677080113</c:v>
                </c:pt>
                <c:pt idx="50">
                  <c:v>6996.901531378795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B9AB-4758-A9E8-2A1F7C10507A}"/>
            </c:ext>
          </c:extLst>
        </c:ser>
        <c:ser>
          <c:idx val="7"/>
          <c:order val="1"/>
          <c:tx>
            <c:strRef>
              <c:f>'Línea base'!$W$61</c:f>
              <c:strCache>
                <c:ptCount val="1"/>
                <c:pt idx="0">
                  <c:v>Transporte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base'!$W$62:$W$112</c:f>
              <c:numCache>
                <c:formatCode>#,##0.00</c:formatCode>
                <c:ptCount val="51"/>
                <c:pt idx="0">
                  <c:v>2761.8920000000389</c:v>
                </c:pt>
                <c:pt idx="1">
                  <c:v>3128.0969999999738</c:v>
                </c:pt>
                <c:pt idx="2">
                  <c:v>3494.3019999999901</c:v>
                </c:pt>
                <c:pt idx="3">
                  <c:v>3860.5070000000064</c:v>
                </c:pt>
                <c:pt idx="4">
                  <c:v>4226.7120000000223</c:v>
                </c:pt>
                <c:pt idx="5">
                  <c:v>4204.3959999999997</c:v>
                </c:pt>
                <c:pt idx="6">
                  <c:v>4959.1219999999739</c:v>
                </c:pt>
                <c:pt idx="7">
                  <c:v>5325.3270000000712</c:v>
                </c:pt>
                <c:pt idx="8">
                  <c:v>5691.5320000000065</c:v>
                </c:pt>
                <c:pt idx="9">
                  <c:v>6057.736999999941</c:v>
                </c:pt>
                <c:pt idx="10">
                  <c:v>6423.9420000000391</c:v>
                </c:pt>
                <c:pt idx="11">
                  <c:v>6790.1469999999736</c:v>
                </c:pt>
                <c:pt idx="12">
                  <c:v>7156.3520000000717</c:v>
                </c:pt>
                <c:pt idx="13">
                  <c:v>7522.5570000000062</c:v>
                </c:pt>
                <c:pt idx="14">
                  <c:v>6185.2252879229991</c:v>
                </c:pt>
                <c:pt idx="15">
                  <c:v>6131.31</c:v>
                </c:pt>
                <c:pt idx="16">
                  <c:v>6949.93</c:v>
                </c:pt>
                <c:pt idx="17">
                  <c:v>8316.9</c:v>
                </c:pt>
                <c:pt idx="18">
                  <c:v>8476.0300000000007</c:v>
                </c:pt>
                <c:pt idx="19">
                  <c:v>8780.7338889616331</c:v>
                </c:pt>
                <c:pt idx="20">
                  <c:v>9084.9803852437763</c:v>
                </c:pt>
                <c:pt idx="21">
                  <c:v>9404.4854053798554</c:v>
                </c:pt>
                <c:pt idx="22">
                  <c:v>9739.2086506921369</c:v>
                </c:pt>
                <c:pt idx="23">
                  <c:v>10087.293056462995</c:v>
                </c:pt>
                <c:pt idx="24">
                  <c:v>10450.689851688974</c:v>
                </c:pt>
                <c:pt idx="25">
                  <c:v>10830.109164931344</c:v>
                </c:pt>
                <c:pt idx="26">
                  <c:v>11226.297233689776</c:v>
                </c:pt>
                <c:pt idx="27">
                  <c:v>11640.038028533127</c:v>
                </c:pt>
                <c:pt idx="28">
                  <c:v>12072.154975919499</c:v>
                </c:pt>
                <c:pt idx="29">
                  <c:v>12523.512782661066</c:v>
                </c:pt>
                <c:pt idx="30">
                  <c:v>12995.019365353568</c:v>
                </c:pt>
                <c:pt idx="31">
                  <c:v>13487.627888449126</c:v>
                </c:pt>
                <c:pt idx="32">
                  <c:v>14002.338915006745</c:v>
                </c:pt>
                <c:pt idx="33">
                  <c:v>14540.202674508997</c:v>
                </c:pt>
                <c:pt idx="34">
                  <c:v>15102.321452488717</c:v>
                </c:pt>
                <c:pt idx="35">
                  <c:v>15689.852107067576</c:v>
                </c:pt>
                <c:pt idx="36">
                  <c:v>16304.008717870982</c:v>
                </c:pt>
                <c:pt idx="37">
                  <c:v>16946.065373152534</c:v>
                </c:pt>
                <c:pt idx="38">
                  <c:v>17617.359101338134</c:v>
                </c:pt>
                <c:pt idx="39">
                  <c:v>18319.292953585908</c:v>
                </c:pt>
                <c:pt idx="40">
                  <c:v>19053.339244355251</c:v>
                </c:pt>
                <c:pt idx="41">
                  <c:v>19821.042957387901</c:v>
                </c:pt>
                <c:pt idx="42">
                  <c:v>20624.025324927181</c:v>
                </c:pt>
                <c:pt idx="43">
                  <c:v>21463.987588440486</c:v>
                </c:pt>
                <c:pt idx="44">
                  <c:v>22342.71494956507</c:v>
                </c:pt>
                <c:pt idx="45">
                  <c:v>23262.080720470909</c:v>
                </c:pt>
                <c:pt idx="46">
                  <c:v>24224.050683327325</c:v>
                </c:pt>
                <c:pt idx="47">
                  <c:v>25230.687669073825</c:v>
                </c:pt>
                <c:pt idx="48">
                  <c:v>26284.156366232033</c:v>
                </c:pt>
                <c:pt idx="49">
                  <c:v>27386.72837105584</c:v>
                </c:pt>
                <c:pt idx="50">
                  <c:v>28540.787490902258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9AB-4758-A9E8-2A1F7C10507A}"/>
            </c:ext>
          </c:extLst>
        </c:ser>
        <c:ser>
          <c:idx val="1"/>
          <c:order val="2"/>
          <c:tx>
            <c:strRef>
              <c:f>'Línea base'!$X$61</c:f>
              <c:strCache>
                <c:ptCount val="1"/>
                <c:pt idx="0">
                  <c:v>IPPU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base'!$X$62:$X$112</c:f>
              <c:numCache>
                <c:formatCode>#,##0.00</c:formatCode>
                <c:ptCount val="51"/>
                <c:pt idx="0">
                  <c:v>304.88718103980426</c:v>
                </c:pt>
                <c:pt idx="1">
                  <c:v>399.76854523330593</c:v>
                </c:pt>
                <c:pt idx="2">
                  <c:v>494.67004408780241</c:v>
                </c:pt>
                <c:pt idx="3">
                  <c:v>589.5920485604355</c:v>
                </c:pt>
                <c:pt idx="4">
                  <c:v>684.53493660352365</c:v>
                </c:pt>
                <c:pt idx="5">
                  <c:v>779.49909330183868</c:v>
                </c:pt>
                <c:pt idx="6">
                  <c:v>874.48491101275238</c:v>
                </c:pt>
                <c:pt idx="7">
                  <c:v>969.49278950914163</c:v>
                </c:pt>
                <c:pt idx="8">
                  <c:v>1064.523136125631</c:v>
                </c:pt>
                <c:pt idx="9">
                  <c:v>1159.5763659075628</c:v>
                </c:pt>
                <c:pt idx="10">
                  <c:v>1254.6529017632738</c:v>
                </c:pt>
                <c:pt idx="11">
                  <c:v>1349.7531746195789</c:v>
                </c:pt>
                <c:pt idx="12">
                  <c:v>1444.8776235803721</c:v>
                </c:pt>
                <c:pt idx="13">
                  <c:v>1361.1756609232355</c:v>
                </c:pt>
                <c:pt idx="14">
                  <c:v>1479.58</c:v>
                </c:pt>
                <c:pt idx="15">
                  <c:v>1594.01</c:v>
                </c:pt>
                <c:pt idx="16">
                  <c:v>2102.4699999999998</c:v>
                </c:pt>
                <c:pt idx="17">
                  <c:v>2119.23</c:v>
                </c:pt>
                <c:pt idx="18">
                  <c:v>2331.4899999999998</c:v>
                </c:pt>
                <c:pt idx="19">
                  <c:v>2480.3983274858861</c:v>
                </c:pt>
                <c:pt idx="20">
                  <c:v>2528.8896628181196</c:v>
                </c:pt>
                <c:pt idx="21">
                  <c:v>2578.3358608135813</c:v>
                </c:pt>
                <c:pt idx="22">
                  <c:v>2628.7558158621546</c:v>
                </c:pt>
                <c:pt idx="23">
                  <c:v>2680.1687974597889</c:v>
                </c:pt>
                <c:pt idx="24">
                  <c:v>2732.5944576720522</c:v>
                </c:pt>
                <c:pt idx="25">
                  <c:v>2786.0528387464196</c:v>
                </c:pt>
                <c:pt idx="26">
                  <c:v>2840.5643808762502</c:v>
                </c:pt>
                <c:pt idx="27">
                  <c:v>2896.1499301195013</c:v>
                </c:pt>
                <c:pt idx="28">
                  <c:v>2952.8307464752384</c:v>
                </c:pt>
                <c:pt idx="29">
                  <c:v>3010.6285121211172</c:v>
                </c:pt>
                <c:pt idx="30">
                  <c:v>3069.5653398150253</c:v>
                </c:pt>
                <c:pt idx="31">
                  <c:v>3129.6637814641758</c:v>
                </c:pt>
                <c:pt idx="32">
                  <c:v>3190.9468368649823</c:v>
                </c:pt>
                <c:pt idx="33">
                  <c:v>3253.4379626171294</c:v>
                </c:pt>
                <c:pt idx="34">
                  <c:v>3317.1610812153108</c:v>
                </c:pt>
                <c:pt idx="35">
                  <c:v>3382.1405903221794</c:v>
                </c:pt>
                <c:pt idx="36">
                  <c:v>3448.4013722261247</c:v>
                </c:pt>
                <c:pt idx="37">
                  <c:v>3515.9688034875749</c:v>
                </c:pt>
                <c:pt idx="38">
                  <c:v>3584.8687647775569</c:v>
                </c:pt>
                <c:pt idx="39">
                  <c:v>3655.1276509123963</c:v>
                </c:pt>
                <c:pt idx="40">
                  <c:v>3726.7723810884177</c:v>
                </c:pt>
                <c:pt idx="41">
                  <c:v>3799.8304093206848</c:v>
                </c:pt>
                <c:pt idx="42">
                  <c:v>3874.3297350898101</c:v>
                </c:pt>
                <c:pt idx="43">
                  <c:v>3950.2989142010224</c:v>
                </c:pt>
                <c:pt idx="44">
                  <c:v>4027.7670698596935</c:v>
                </c:pt>
                <c:pt idx="45">
                  <c:v>4106.7639039676733</c:v>
                </c:pt>
                <c:pt idx="46">
                  <c:v>4187.3197086448145</c:v>
                </c:pt>
                <c:pt idx="47">
                  <c:v>4269.4653779802029</c:v>
                </c:pt>
                <c:pt idx="48">
                  <c:v>4353.2324200176517</c:v>
                </c:pt>
                <c:pt idx="49">
                  <c:v>4438.6529689801673</c:v>
                </c:pt>
                <c:pt idx="50">
                  <c:v>4525.7597977381138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B9AB-4758-A9E8-2A1F7C10507A}"/>
            </c:ext>
          </c:extLst>
        </c:ser>
        <c:ser>
          <c:idx val="3"/>
          <c:order val="4"/>
          <c:tx>
            <c:strRef>
              <c:f>'Línea base'!$AA$61</c:f>
              <c:strCache>
                <c:ptCount val="1"/>
                <c:pt idx="0">
                  <c:v>Residuos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base'!$AA$62:$AA$112</c:f>
              <c:numCache>
                <c:formatCode>#,##0.00</c:formatCode>
                <c:ptCount val="51"/>
                <c:pt idx="0">
                  <c:v>231.70999999999913</c:v>
                </c:pt>
                <c:pt idx="1">
                  <c:v>248.26000000000204</c:v>
                </c:pt>
                <c:pt idx="2">
                  <c:v>264.80999999999767</c:v>
                </c:pt>
                <c:pt idx="3">
                  <c:v>281.36000000000058</c:v>
                </c:pt>
                <c:pt idx="4">
                  <c:v>297.91000000000349</c:v>
                </c:pt>
                <c:pt idx="5">
                  <c:v>330</c:v>
                </c:pt>
                <c:pt idx="6">
                  <c:v>331.01000000000204</c:v>
                </c:pt>
                <c:pt idx="7">
                  <c:v>347.55999999999767</c:v>
                </c:pt>
                <c:pt idx="8">
                  <c:v>364.11000000000058</c:v>
                </c:pt>
                <c:pt idx="9">
                  <c:v>380.66000000000349</c:v>
                </c:pt>
                <c:pt idx="10">
                  <c:v>397.20999999999913</c:v>
                </c:pt>
                <c:pt idx="11">
                  <c:v>413.76000000000204</c:v>
                </c:pt>
                <c:pt idx="12">
                  <c:v>430.30999999999767</c:v>
                </c:pt>
                <c:pt idx="13">
                  <c:v>446.86000000000058</c:v>
                </c:pt>
                <c:pt idx="14">
                  <c:v>433.61</c:v>
                </c:pt>
                <c:pt idx="15">
                  <c:v>438.38</c:v>
                </c:pt>
                <c:pt idx="16">
                  <c:v>465.65</c:v>
                </c:pt>
                <c:pt idx="17">
                  <c:v>516.66</c:v>
                </c:pt>
                <c:pt idx="18">
                  <c:v>586.66</c:v>
                </c:pt>
                <c:pt idx="19">
                  <c:v>658.05353446631625</c:v>
                </c:pt>
                <c:pt idx="20">
                  <c:v>664.71797984612226</c:v>
                </c:pt>
                <c:pt idx="21">
                  <c:v>672.20861415711443</c:v>
                </c:pt>
                <c:pt idx="22">
                  <c:v>682.66430169995056</c:v>
                </c:pt>
                <c:pt idx="23">
                  <c:v>693.06901490841642</c:v>
                </c:pt>
                <c:pt idx="24">
                  <c:v>702.22527574450646</c:v>
                </c:pt>
                <c:pt idx="25">
                  <c:v>713.82537500137471</c:v>
                </c:pt>
                <c:pt idx="26">
                  <c:v>727.54822862524679</c:v>
                </c:pt>
                <c:pt idx="27">
                  <c:v>741.02096431563723</c:v>
                </c:pt>
                <c:pt idx="28">
                  <c:v>751.24005412477811</c:v>
                </c:pt>
                <c:pt idx="29">
                  <c:v>760.44451944595289</c:v>
                </c:pt>
                <c:pt idx="30">
                  <c:v>772.67311017094164</c:v>
                </c:pt>
                <c:pt idx="31">
                  <c:v>786.10372202790472</c:v>
                </c:pt>
                <c:pt idx="32">
                  <c:v>799.94972079647437</c:v>
                </c:pt>
                <c:pt idx="33">
                  <c:v>810.19925545804938</c:v>
                </c:pt>
                <c:pt idx="34">
                  <c:v>822.11643232429765</c:v>
                </c:pt>
                <c:pt idx="35">
                  <c:v>837.20998289372358</c:v>
                </c:pt>
                <c:pt idx="36">
                  <c:v>845.60952305377759</c:v>
                </c:pt>
                <c:pt idx="37">
                  <c:v>859.34294822609968</c:v>
                </c:pt>
                <c:pt idx="38">
                  <c:v>872.56767610836323</c:v>
                </c:pt>
                <c:pt idx="39">
                  <c:v>884.61967779485155</c:v>
                </c:pt>
                <c:pt idx="40">
                  <c:v>896.84372665168678</c:v>
                </c:pt>
                <c:pt idx="41">
                  <c:v>908.04500456519975</c:v>
                </c:pt>
                <c:pt idx="42">
                  <c:v>917.85152790175312</c:v>
                </c:pt>
                <c:pt idx="43">
                  <c:v>932.63998314664298</c:v>
                </c:pt>
                <c:pt idx="44">
                  <c:v>947.77797469837765</c:v>
                </c:pt>
                <c:pt idx="45">
                  <c:v>957.35573003130617</c:v>
                </c:pt>
                <c:pt idx="46">
                  <c:v>968.42040049417415</c:v>
                </c:pt>
                <c:pt idx="47">
                  <c:v>985.91763783011822</c:v>
                </c:pt>
                <c:pt idx="48">
                  <c:v>996.55603127271092</c:v>
                </c:pt>
                <c:pt idx="49">
                  <c:v>1008.688816071045</c:v>
                </c:pt>
                <c:pt idx="50">
                  <c:v>1021.3726052862481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B9AB-4758-A9E8-2A1F7C10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471328"/>
        <c:axId val="808460992"/>
        <c:extLst xmlns:c16r2="http://schemas.microsoft.com/office/drawing/2015/06/chart"/>
      </c:areaChart>
      <c:lineChart>
        <c:grouping val="standard"/>
        <c:varyColors val="0"/>
        <c:ser>
          <c:idx val="2"/>
          <c:order val="3"/>
          <c:tx>
            <c:v>AFOLU</c:v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base'!$Z$62:$Z$112</c:f>
              <c:numCache>
                <c:formatCode>#,##0.00</c:formatCode>
                <c:ptCount val="51"/>
                <c:pt idx="0">
                  <c:v>-12096.072213742127</c:v>
                </c:pt>
                <c:pt idx="1">
                  <c:v>-12137.327944504934</c:v>
                </c:pt>
                <c:pt idx="2">
                  <c:v>-11851.642511194876</c:v>
                </c:pt>
                <c:pt idx="3">
                  <c:v>-11654.208271147449</c:v>
                </c:pt>
                <c:pt idx="4">
                  <c:v>-11537.703194964166</c:v>
                </c:pt>
                <c:pt idx="5">
                  <c:v>-11208.251269918142</c:v>
                </c:pt>
                <c:pt idx="6">
                  <c:v>-11854.864110343748</c:v>
                </c:pt>
                <c:pt idx="7">
                  <c:v>-11730.066720206245</c:v>
                </c:pt>
                <c:pt idx="8">
                  <c:v>-11643.240335369763</c:v>
                </c:pt>
                <c:pt idx="9">
                  <c:v>-10558.394825279329</c:v>
                </c:pt>
                <c:pt idx="10">
                  <c:v>-10955.093350588808</c:v>
                </c:pt>
                <c:pt idx="11">
                  <c:v>-10927.552816397285</c:v>
                </c:pt>
                <c:pt idx="12">
                  <c:v>-9451.8830296327924</c:v>
                </c:pt>
                <c:pt idx="13">
                  <c:v>-10468.339131615236</c:v>
                </c:pt>
                <c:pt idx="14">
                  <c:v>-10792.449882418276</c:v>
                </c:pt>
                <c:pt idx="15">
                  <c:v>-10782.752340205989</c:v>
                </c:pt>
                <c:pt idx="16">
                  <c:v>-10104.506121263212</c:v>
                </c:pt>
                <c:pt idx="17">
                  <c:v>-11386.375385080853</c:v>
                </c:pt>
                <c:pt idx="18">
                  <c:v>-11813.598351452159</c:v>
                </c:pt>
                <c:pt idx="19">
                  <c:v>-11602.822344214295</c:v>
                </c:pt>
                <c:pt idx="20">
                  <c:v>-11565.339017507084</c:v>
                </c:pt>
                <c:pt idx="21">
                  <c:v>-11554.598025930009</c:v>
                </c:pt>
                <c:pt idx="22">
                  <c:v>-11503.718833575223</c:v>
                </c:pt>
                <c:pt idx="23">
                  <c:v>-11452.712689770851</c:v>
                </c:pt>
                <c:pt idx="24">
                  <c:v>-11401.594004340253</c:v>
                </c:pt>
                <c:pt idx="25">
                  <c:v>-11350.377869003025</c:v>
                </c:pt>
                <c:pt idx="26">
                  <c:v>-11299.080081080037</c:v>
                </c:pt>
                <c:pt idx="27">
                  <c:v>-11247.717167936617</c:v>
                </c:pt>
                <c:pt idx="28">
                  <c:v>-11196.306412185259</c:v>
                </c:pt>
                <c:pt idx="29">
                  <c:v>-11144.865877669983</c:v>
                </c:pt>
                <c:pt idx="30">
                  <c:v>-11093.414436254872</c:v>
                </c:pt>
                <c:pt idx="31">
                  <c:v>-11041.971795440088</c:v>
                </c:pt>
                <c:pt idx="32">
                  <c:v>-10990.558526829202</c:v>
                </c:pt>
                <c:pt idx="33">
                  <c:v>-10939.196095472313</c:v>
                </c:pt>
                <c:pt idx="34">
                  <c:v>-10887.906890110085</c:v>
                </c:pt>
                <c:pt idx="35">
                  <c:v>-10836.714254344577</c:v>
                </c:pt>
                <c:pt idx="36">
                  <c:v>-10785.642518763269</c:v>
                </c:pt>
                <c:pt idx="37">
                  <c:v>-10734.717034043506</c:v>
                </c:pt>
                <c:pt idx="38">
                  <c:v>-10683.964205065295</c:v>
                </c:pt>
                <c:pt idx="39">
                  <c:v>-10633.411526061005</c:v>
                </c:pt>
                <c:pt idx="40">
                  <c:v>-10583.087616831403</c:v>
                </c:pt>
                <c:pt idx="41">
                  <c:v>-10533.022260058131</c:v>
                </c:pt>
                <c:pt idx="42">
                  <c:v>-10483.246439743527</c:v>
                </c:pt>
                <c:pt idx="43">
                  <c:v>-10433.792380809533</c:v>
                </c:pt>
                <c:pt idx="44">
                  <c:v>-10384.693589888151</c:v>
                </c:pt>
                <c:pt idx="45">
                  <c:v>-10335.98489733683</c:v>
                </c:pt>
                <c:pt idx="46">
                  <c:v>-10287.702500512973</c:v>
                </c:pt>
                <c:pt idx="47">
                  <c:v>-10239.884008342602</c:v>
                </c:pt>
                <c:pt idx="48">
                  <c:v>-10192.568487219092</c:v>
                </c:pt>
                <c:pt idx="49">
                  <c:v>-10145.796508268906</c:v>
                </c:pt>
                <c:pt idx="50">
                  <c:v>-10099.610196021915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B9AB-4758-A9E8-2A1F7C10507A}"/>
            </c:ext>
          </c:extLst>
        </c:ser>
        <c:ser>
          <c:idx val="6"/>
          <c:order val="7"/>
          <c:tx>
            <c:v>Emisiones Netas Totales - Línea Base</c:v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'Línea base'!$AC$62:$AC$112</c:f>
              <c:numCache>
                <c:formatCode>#,##0.00</c:formatCode>
                <c:ptCount val="51"/>
                <c:pt idx="0">
                  <c:v>-7613.915032702268</c:v>
                </c:pt>
                <c:pt idx="1">
                  <c:v>-7020.5893992716628</c:v>
                </c:pt>
                <c:pt idx="2">
                  <c:v>-6100.3024671070898</c:v>
                </c:pt>
                <c:pt idx="3">
                  <c:v>-5268.2462225870031</c:v>
                </c:pt>
                <c:pt idx="4">
                  <c:v>-4517.0982583606074</c:v>
                </c:pt>
                <c:pt idx="5">
                  <c:v>-4092.4721766163038</c:v>
                </c:pt>
                <c:pt idx="6">
                  <c:v>-3564.9091993310303</c:v>
                </c:pt>
                <c:pt idx="7">
                  <c:v>-2805.4039306970026</c:v>
                </c:pt>
                <c:pt idx="8">
                  <c:v>-2083.8471992441227</c:v>
                </c:pt>
                <c:pt idx="9">
                  <c:v>-364.24845937184546</c:v>
                </c:pt>
                <c:pt idx="10">
                  <c:v>-126.17044882547816</c:v>
                </c:pt>
                <c:pt idx="11">
                  <c:v>536.17035822225807</c:v>
                </c:pt>
                <c:pt idx="12">
                  <c:v>2646.6645939476803</c:v>
                </c:pt>
                <c:pt idx="13">
                  <c:v>2086.2065293080104</c:v>
                </c:pt>
                <c:pt idx="14">
                  <c:v>3625.065405504723</c:v>
                </c:pt>
                <c:pt idx="15">
                  <c:v>3683.657659794012</c:v>
                </c:pt>
                <c:pt idx="16">
                  <c:v>5336.483878736788</c:v>
                </c:pt>
                <c:pt idx="17">
                  <c:v>3097.2746149191444</c:v>
                </c:pt>
                <c:pt idx="18">
                  <c:v>3229.171648547841</c:v>
                </c:pt>
                <c:pt idx="19">
                  <c:v>4123.1534361824561</c:v>
                </c:pt>
                <c:pt idx="20">
                  <c:v>4594.5531240754535</c:v>
                </c:pt>
                <c:pt idx="21">
                  <c:v>5057.7751390487192</c:v>
                </c:pt>
                <c:pt idx="22">
                  <c:v>5581.8498852474195</c:v>
                </c:pt>
                <c:pt idx="23">
                  <c:v>6121.9454086863861</c:v>
                </c:pt>
                <c:pt idx="24">
                  <c:v>6678.8545465280649</c:v>
                </c:pt>
                <c:pt idx="25">
                  <c:v>7257.0192547356064</c:v>
                </c:pt>
                <c:pt idx="26">
                  <c:v>7856.9046744878578</c:v>
                </c:pt>
                <c:pt idx="27">
                  <c:v>8476.9623434271252</c:v>
                </c:pt>
                <c:pt idx="28">
                  <c:v>9115.0530513833419</c:v>
                </c:pt>
                <c:pt idx="29">
                  <c:v>9774.3218699098579</c:v>
                </c:pt>
                <c:pt idx="30">
                  <c:v>10459.757260720853</c:v>
                </c:pt>
                <c:pt idx="31">
                  <c:v>11170.532530709856</c:v>
                </c:pt>
                <c:pt idx="32">
                  <c:v>11906.904306269575</c:v>
                </c:pt>
                <c:pt idx="33">
                  <c:v>12665.954113348484</c:v>
                </c:pt>
                <c:pt idx="34">
                  <c:v>13454.091940019422</c:v>
                </c:pt>
                <c:pt idx="35">
                  <c:v>14274.02741939991</c:v>
                </c:pt>
                <c:pt idx="36">
                  <c:v>15117.148735994087</c:v>
                </c:pt>
                <c:pt idx="37">
                  <c:v>15996.802805874275</c:v>
                </c:pt>
                <c:pt idx="38">
                  <c:v>16908.529448552727</c:v>
                </c:pt>
                <c:pt idx="39">
                  <c:v>17853.113497908587</c:v>
                </c:pt>
                <c:pt idx="40">
                  <c:v>18833.418288525263</c:v>
                </c:pt>
                <c:pt idx="41">
                  <c:v>19849.840664445557</c:v>
                </c:pt>
                <c:pt idx="42">
                  <c:v>20903.676980494303</c:v>
                </c:pt>
                <c:pt idx="43">
                  <c:v>22003.052694386126</c:v>
                </c:pt>
                <c:pt idx="44">
                  <c:v>23145.168560799128</c:v>
                </c:pt>
                <c:pt idx="45">
                  <c:v>24326.03648180552</c:v>
                </c:pt>
                <c:pt idx="46">
                  <c:v>25554.718161596677</c:v>
                </c:pt>
                <c:pt idx="47">
                  <c:v>26838.271255772161</c:v>
                </c:pt>
                <c:pt idx="48">
                  <c:v>28165.618610766491</c:v>
                </c:pt>
                <c:pt idx="49">
                  <c:v>29547.435015546158</c:v>
                </c:pt>
                <c:pt idx="50">
                  <c:v>30985.211229283501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B9AB-4758-A9E8-2A1F7C10507A}"/>
            </c:ext>
          </c:extLst>
        </c:ser>
        <c:ser>
          <c:idx val="11"/>
          <c:order val="8"/>
          <c:tx>
            <c:v>AFOLU - Escenario de Mitigación</c:v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'Línea base'!$AG$62:$AG$112</c:f>
              <c:numCache>
                <c:formatCode>#,##0.00</c:formatCode>
                <c:ptCount val="51"/>
                <c:pt idx="0">
                  <c:v>-12096.072213742127</c:v>
                </c:pt>
                <c:pt idx="1">
                  <c:v>-12137.327944504934</c:v>
                </c:pt>
                <c:pt idx="2">
                  <c:v>-11851.642511194876</c:v>
                </c:pt>
                <c:pt idx="3">
                  <c:v>-11654.208271147449</c:v>
                </c:pt>
                <c:pt idx="4">
                  <c:v>-11537.703194964166</c:v>
                </c:pt>
                <c:pt idx="5">
                  <c:v>-11208.251269918142</c:v>
                </c:pt>
                <c:pt idx="6">
                  <c:v>-11854.864110343748</c:v>
                </c:pt>
                <c:pt idx="7">
                  <c:v>-11730.066720206245</c:v>
                </c:pt>
                <c:pt idx="8">
                  <c:v>-11643.240335369763</c:v>
                </c:pt>
                <c:pt idx="9">
                  <c:v>-10558.394825279329</c:v>
                </c:pt>
                <c:pt idx="10">
                  <c:v>-10955.093350588808</c:v>
                </c:pt>
                <c:pt idx="11">
                  <c:v>-10927.552816397285</c:v>
                </c:pt>
                <c:pt idx="12">
                  <c:v>-9451.8830296327924</c:v>
                </c:pt>
                <c:pt idx="13">
                  <c:v>-10468.339131615236</c:v>
                </c:pt>
                <c:pt idx="14">
                  <c:v>-10792.449882418276</c:v>
                </c:pt>
                <c:pt idx="15">
                  <c:v>-10782.752340205989</c:v>
                </c:pt>
                <c:pt idx="16">
                  <c:v>-10104.506121263212</c:v>
                </c:pt>
                <c:pt idx="17">
                  <c:v>-11386.375385080853</c:v>
                </c:pt>
                <c:pt idx="18">
                  <c:v>-11813.598351452159</c:v>
                </c:pt>
                <c:pt idx="19">
                  <c:v>-11602.822344214295</c:v>
                </c:pt>
                <c:pt idx="20">
                  <c:v>-11565.339017507084</c:v>
                </c:pt>
                <c:pt idx="21">
                  <c:v>-11554.598025930009</c:v>
                </c:pt>
                <c:pt idx="22">
                  <c:v>-11503.718833575223</c:v>
                </c:pt>
                <c:pt idx="23">
                  <c:v>-11669.375453808332</c:v>
                </c:pt>
                <c:pt idx="24">
                  <c:v>-11835.032074041441</c:v>
                </c:pt>
                <c:pt idx="25">
                  <c:v>-12000.68869427455</c:v>
                </c:pt>
                <c:pt idx="26">
                  <c:v>-12166.345314507658</c:v>
                </c:pt>
                <c:pt idx="27">
                  <c:v>-12332.001934740767</c:v>
                </c:pt>
                <c:pt idx="28">
                  <c:v>-12497.658554973876</c:v>
                </c:pt>
                <c:pt idx="29">
                  <c:v>-12663.315175206984</c:v>
                </c:pt>
                <c:pt idx="30">
                  <c:v>-12828.971795440088</c:v>
                </c:pt>
                <c:pt idx="31">
                  <c:v>-12871.58371546918</c:v>
                </c:pt>
                <c:pt idx="32">
                  <c:v>-12914.195635498272</c:v>
                </c:pt>
                <c:pt idx="33">
                  <c:v>-12956.807555527364</c:v>
                </c:pt>
                <c:pt idx="34">
                  <c:v>-12999.419475556457</c:v>
                </c:pt>
                <c:pt idx="35">
                  <c:v>-13042.031395585549</c:v>
                </c:pt>
                <c:pt idx="36">
                  <c:v>-13084.643315614641</c:v>
                </c:pt>
                <c:pt idx="37">
                  <c:v>-13127.255235643734</c:v>
                </c:pt>
                <c:pt idx="38">
                  <c:v>-13169.867155672826</c:v>
                </c:pt>
                <c:pt idx="39">
                  <c:v>-13212.479075701918</c:v>
                </c:pt>
                <c:pt idx="40">
                  <c:v>-13255.09099573101</c:v>
                </c:pt>
                <c:pt idx="41">
                  <c:v>-13297.702915760103</c:v>
                </c:pt>
                <c:pt idx="42">
                  <c:v>-13340.314835789195</c:v>
                </c:pt>
                <c:pt idx="43">
                  <c:v>-13382.926755818287</c:v>
                </c:pt>
                <c:pt idx="44">
                  <c:v>-13425.53867584738</c:v>
                </c:pt>
                <c:pt idx="45">
                  <c:v>-13468.150595876472</c:v>
                </c:pt>
                <c:pt idx="46">
                  <c:v>-13510.762515905564</c:v>
                </c:pt>
                <c:pt idx="47">
                  <c:v>-13553.374435934657</c:v>
                </c:pt>
                <c:pt idx="48">
                  <c:v>-13595.986355963749</c:v>
                </c:pt>
                <c:pt idx="49">
                  <c:v>-13638.598275992841</c:v>
                </c:pt>
                <c:pt idx="50">
                  <c:v>-13681.210196021915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9AB-4758-A9E8-2A1F7C10507A}"/>
            </c:ext>
          </c:extLst>
        </c:ser>
        <c:ser>
          <c:idx val="13"/>
          <c:order val="9"/>
          <c:tx>
            <c:v>Emsiones Netas Totales - Escenario de Mitigación</c:v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'Línea base'!$U$62:$U$112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'Línea base'!$AI$62:$AI$112</c:f>
              <c:numCache>
                <c:formatCode>#,##0.00</c:formatCode>
                <c:ptCount val="51"/>
                <c:pt idx="0">
                  <c:v>-7613.915032702268</c:v>
                </c:pt>
                <c:pt idx="1">
                  <c:v>-7020.5893992716628</c:v>
                </c:pt>
                <c:pt idx="2">
                  <c:v>-6100.3024671070898</c:v>
                </c:pt>
                <c:pt idx="3">
                  <c:v>-5268.2462225870031</c:v>
                </c:pt>
                <c:pt idx="4">
                  <c:v>-4517.0982583606074</c:v>
                </c:pt>
                <c:pt idx="5">
                  <c:v>-4092.4721766163038</c:v>
                </c:pt>
                <c:pt idx="6">
                  <c:v>-3564.9091993310303</c:v>
                </c:pt>
                <c:pt idx="7">
                  <c:v>-2805.4039306970026</c:v>
                </c:pt>
                <c:pt idx="8">
                  <c:v>-2083.8471992441227</c:v>
                </c:pt>
                <c:pt idx="9">
                  <c:v>-364.24845937184546</c:v>
                </c:pt>
                <c:pt idx="10">
                  <c:v>-126.17044882547816</c:v>
                </c:pt>
                <c:pt idx="11">
                  <c:v>536.17035822225807</c:v>
                </c:pt>
                <c:pt idx="12">
                  <c:v>2646.6645939476803</c:v>
                </c:pt>
                <c:pt idx="13">
                  <c:v>2086.2065293080104</c:v>
                </c:pt>
                <c:pt idx="14">
                  <c:v>3625.0654055047235</c:v>
                </c:pt>
                <c:pt idx="15">
                  <c:v>3683.6576597940111</c:v>
                </c:pt>
                <c:pt idx="16">
                  <c:v>5336.483878736788</c:v>
                </c:pt>
                <c:pt idx="17">
                  <c:v>3097.2746149191444</c:v>
                </c:pt>
                <c:pt idx="18">
                  <c:v>3229.171648547841</c:v>
                </c:pt>
                <c:pt idx="19">
                  <c:v>4123.1534361824561</c:v>
                </c:pt>
                <c:pt idx="20">
                  <c:v>4594.5531240754535</c:v>
                </c:pt>
                <c:pt idx="21">
                  <c:v>5057.775139048721</c:v>
                </c:pt>
                <c:pt idx="22">
                  <c:v>5581.8498852474204</c:v>
                </c:pt>
                <c:pt idx="23">
                  <c:v>5067.5608343586555</c:v>
                </c:pt>
                <c:pt idx="24">
                  <c:v>4553.2717834698906</c:v>
                </c:pt>
                <c:pt idx="25">
                  <c:v>4038.9827325811257</c:v>
                </c:pt>
                <c:pt idx="26">
                  <c:v>3524.6936816923608</c:v>
                </c:pt>
                <c:pt idx="27">
                  <c:v>3010.4046308035959</c:v>
                </c:pt>
                <c:pt idx="28">
                  <c:v>2496.115579914831</c:v>
                </c:pt>
                <c:pt idx="29">
                  <c:v>1981.8265290260661</c:v>
                </c:pt>
                <c:pt idx="30">
                  <c:v>1467.5374781373102</c:v>
                </c:pt>
                <c:pt idx="31">
                  <c:v>1208.2261656946193</c:v>
                </c:pt>
                <c:pt idx="32">
                  <c:v>948.91485325192843</c:v>
                </c:pt>
                <c:pt idx="33">
                  <c:v>689.60354080923753</c:v>
                </c:pt>
                <c:pt idx="34">
                  <c:v>430.29222836654662</c:v>
                </c:pt>
                <c:pt idx="35">
                  <c:v>170.98091592385572</c:v>
                </c:pt>
                <c:pt idx="36">
                  <c:v>-88.330396518835187</c:v>
                </c:pt>
                <c:pt idx="37">
                  <c:v>-347.64170896152609</c:v>
                </c:pt>
                <c:pt idx="38">
                  <c:v>-606.953021404217</c:v>
                </c:pt>
                <c:pt idx="39">
                  <c:v>-866.2643338469079</c:v>
                </c:pt>
                <c:pt idx="40">
                  <c:v>-1125.5756462895988</c:v>
                </c:pt>
                <c:pt idx="41">
                  <c:v>-1384.8869587322897</c:v>
                </c:pt>
                <c:pt idx="42">
                  <c:v>-1644.1982711749806</c:v>
                </c:pt>
                <c:pt idx="43">
                  <c:v>-1903.5095836176715</c:v>
                </c:pt>
                <c:pt idx="44">
                  <c:v>-2162.8208960603624</c:v>
                </c:pt>
                <c:pt idx="45">
                  <c:v>-2422.1322085030533</c:v>
                </c:pt>
                <c:pt idx="46">
                  <c:v>-2681.4435209457442</c:v>
                </c:pt>
                <c:pt idx="47">
                  <c:v>-2940.7548333884351</c:v>
                </c:pt>
                <c:pt idx="48">
                  <c:v>-3200.0661458311261</c:v>
                </c:pt>
                <c:pt idx="49">
                  <c:v>-3459.377458273817</c:v>
                </c:pt>
                <c:pt idx="50">
                  <c:v>-3718.6887707165006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9AB-4758-A9E8-2A1F7C10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471328"/>
        <c:axId val="8084609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4"/>
                <c:order val="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'[2]Resumen inventario'!$G$1</c15:sqref>
                        </c15:formulaRef>
                      </c:ext>
                    </c:extLst>
                    <c:strCache>
                      <c:ptCount val="1"/>
                      <c:pt idx="0">
                        <c:v>Emisiones brutas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'Línea base'!$U$62:$U$112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'[2]Resumen inventario'!$G$2:$G$52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7935.4450253979285</c:v>
                      </c:pt>
                      <c:pt idx="1">
                        <c:v>8524.9111447950218</c:v>
                      </c:pt>
                      <c:pt idx="2">
                        <c:v>9473.7053782050898</c:v>
                      </c:pt>
                      <c:pt idx="3">
                        <c:v>10329.315568352562</c:v>
                      </c:pt>
                      <c:pt idx="4">
                        <c:v>11094.850494735863</c:v>
                      </c:pt>
                      <c:pt idx="5">
                        <c:v>11485.958887881858</c:v>
                      </c:pt>
                      <c:pt idx="6">
                        <c:v>12080.944410656219</c:v>
                      </c:pt>
                      <c:pt idx="7">
                        <c:v>12862.866447893848</c:v>
                      </c:pt>
                      <c:pt idx="8">
                        <c:v>13592.80081783023</c:v>
                      </c:pt>
                      <c:pt idx="9">
                        <c:v>15259.546376120594</c:v>
                      </c:pt>
                      <c:pt idx="10">
                        <c:v>15478.994119911242</c:v>
                      </c:pt>
                      <c:pt idx="11">
                        <c:v>16127.264282202665</c:v>
                      </c:pt>
                      <c:pt idx="12">
                        <c:v>18139.631140167287</c:v>
                      </c:pt>
                      <c:pt idx="13">
                        <c:v>17726.95446728477</c:v>
                      </c:pt>
                      <c:pt idx="14">
                        <c:v>19005.173717581725</c:v>
                      </c:pt>
                      <c:pt idx="15">
                        <c:v>19023.62088799401</c:v>
                      </c:pt>
                      <c:pt idx="16">
                        <c:v>20673.705849036789</c:v>
                      </c:pt>
                      <c:pt idx="17">
                        <c:v>18823.436602419144</c:v>
                      </c:pt>
                      <c:pt idx="18">
                        <c:v>18568.88265148069</c:v>
                      </c:pt>
                      <c:pt idx="19">
                        <c:v>21994.346693831045</c:v>
                      </c:pt>
                      <c:pt idx="20">
                        <c:v>22709.905191917416</c:v>
                      </c:pt>
                      <c:pt idx="21">
                        <c:v>23400.195804714516</c:v>
                      </c:pt>
                      <c:pt idx="22">
                        <c:v>24130.570607579852</c:v>
                      </c:pt>
                      <c:pt idx="23">
                        <c:v>24861.552868789673</c:v>
                      </c:pt>
                      <c:pt idx="24">
                        <c:v>25593.155606310651</c:v>
                      </c:pt>
                      <c:pt idx="25">
                        <c:v>26325.392135410188</c:v>
                      </c:pt>
                      <c:pt idx="26">
                        <c:v>27058.276076073431</c:v>
                      </c:pt>
                      <c:pt idx="27">
                        <c:v>27791.82136062935</c:v>
                      </c:pt>
                      <c:pt idx="28">
                        <c:v>28526.042241586169</c:v>
                      </c:pt>
                      <c:pt idx="29">
                        <c:v>29260.953299689805</c:v>
                      </c:pt>
                      <c:pt idx="30">
                        <c:v>29996.569452206859</c:v>
                      </c:pt>
                      <c:pt idx="31">
                        <c:v>30732.905961441029</c:v>
                      </c:pt>
                      <c:pt idx="32">
                        <c:v>31469.978443492786</c:v>
                      </c:pt>
                      <c:pt idx="33">
                        <c:v>32207.802877264574</c:v>
                      </c:pt>
                      <c:pt idx="34">
                        <c:v>32946.395613725719</c:v>
                      </c:pt>
                      <c:pt idx="35">
                        <c:v>33685.773385439752</c:v>
                      </c:pt>
                      <c:pt idx="36">
                        <c:v>34425.953316365201</c:v>
                      </c:pt>
                      <c:pt idx="37">
                        <c:v>35166.952931940184</c:v>
                      </c:pt>
                      <c:pt idx="38">
                        <c:v>35908.79016945482</c:v>
                      </c:pt>
                      <c:pt idx="39">
                        <c:v>36651.483388727138</c:v>
                      </c:pt>
                      <c:pt idx="40">
                        <c:v>37395.051383087019</c:v>
                      </c:pt>
                      <c:pt idx="41">
                        <c:v>38139.513390679938</c:v>
                      </c:pt>
                      <c:pt idx="42">
                        <c:v>38884.889106103437</c:v>
                      </c:pt>
                      <c:pt idx="43">
                        <c:v>39631.198692381615</c:v>
                      </c:pt>
                      <c:pt idx="44">
                        <c:v>40378.462793295148</c:v>
                      </c:pt>
                      <c:pt idx="45">
                        <c:v>41126.702546072855</c:v>
                      </c:pt>
                      <c:pt idx="46">
                        <c:v>41875.939594459363</c:v>
                      </c:pt>
                      <c:pt idx="47">
                        <c:v>42626.196102173017</c:v>
                      </c:pt>
                      <c:pt idx="48">
                        <c:v>43377.494766761287</c:v>
                      </c:pt>
                      <c:pt idx="49">
                        <c:v>44129.858833874183</c:v>
                      </c:pt>
                      <c:pt idx="50">
                        <c:v>44883.312111963074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B9AB-4758-A9E8-2A1F7C10507A}"/>
                  </c:ext>
                </c:extLst>
              </c15:ser>
            </c15:filteredLineSeries>
            <c15:filteredLineSeries>
              <c15:ser>
                <c:idx val="5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'[2]Resumen inventario'!$H$1</c15:sqref>
                        </c15:formulaRef>
                      </c:ext>
                    </c:extLst>
                    <c:strCache>
                      <c:ptCount val="1"/>
                      <c:pt idx="0">
                        <c:v>Absorciones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'Línea base'!$U$62:$U$112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'[2]Resumen inventario'!$H$2:$H$52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-15754.247239140001</c:v>
                      </c:pt>
                      <c:pt idx="1">
                        <c:v>-15804.2790893</c:v>
                      </c:pt>
                      <c:pt idx="2">
                        <c:v>-15807.6978894</c:v>
                      </c:pt>
                      <c:pt idx="3">
                        <c:v>-15806.1838395</c:v>
                      </c:pt>
                      <c:pt idx="4">
                        <c:v>-15795.523689700001</c:v>
                      </c:pt>
                      <c:pt idx="5">
                        <c:v>-15768.930157800001</c:v>
                      </c:pt>
                      <c:pt idx="6">
                        <c:v>-15779.398520999999</c:v>
                      </c:pt>
                      <c:pt idx="7">
                        <c:v>-15776.8331681</c:v>
                      </c:pt>
                      <c:pt idx="8">
                        <c:v>-15760.251153199999</c:v>
                      </c:pt>
                      <c:pt idx="9">
                        <c:v>-15682.461201399999</c:v>
                      </c:pt>
                      <c:pt idx="10">
                        <c:v>-15638.9174705</c:v>
                      </c:pt>
                      <c:pt idx="11">
                        <c:v>-15599.9570986</c:v>
                      </c:pt>
                      <c:pt idx="12">
                        <c:v>-15476.964169800001</c:v>
                      </c:pt>
                      <c:pt idx="13">
                        <c:v>-15421.0535989</c:v>
                      </c:pt>
                      <c:pt idx="14">
                        <c:v>-15378.9236</c:v>
                      </c:pt>
                      <c:pt idx="15">
                        <c:v>-15339.963228199998</c:v>
                      </c:pt>
                      <c:pt idx="16">
                        <c:v>-15337.221970299999</c:v>
                      </c:pt>
                      <c:pt idx="17">
                        <c:v>-15332.1619875</c:v>
                      </c:pt>
                      <c:pt idx="18">
                        <c:v>-15339.8183446</c:v>
                      </c:pt>
                      <c:pt idx="19">
                        <c:v>-15326.636999999973</c:v>
                      </c:pt>
                      <c:pt idx="20">
                        <c:v>-15183.180572857102</c:v>
                      </c:pt>
                      <c:pt idx="21">
                        <c:v>-15059.94304333581</c:v>
                      </c:pt>
                      <c:pt idx="22">
                        <c:v>-14933.399135238704</c:v>
                      </c:pt>
                      <c:pt idx="23">
                        <c:v>-14803.51742413574</c:v>
                      </c:pt>
                      <c:pt idx="24">
                        <c:v>-14670.265641237724</c:v>
                      </c:pt>
                      <c:pt idx="25">
                        <c:v>-14533.610645369739</c:v>
                      </c:pt>
                      <c:pt idx="26">
                        <c:v>-14393.518393863313</c:v>
                      </c:pt>
                      <c:pt idx="27">
                        <c:v>-14249.953912322595</c:v>
                      </c:pt>
                      <c:pt idx="28">
                        <c:v>-14102.88126321804</c:v>
                      </c:pt>
                      <c:pt idx="29">
                        <c:v>-13952.263513258951</c:v>
                      </c:pt>
                      <c:pt idx="30">
                        <c:v>-13798.062699494338</c:v>
                      </c:pt>
                      <c:pt idx="31">
                        <c:v>-13640.239794089302</c:v>
                      </c:pt>
                      <c:pt idx="32">
                        <c:v>-13478.754667722053</c:v>
                      </c:pt>
                      <c:pt idx="33">
                        <c:v>-13313.566051544201</c:v>
                      </c:pt>
                      <c:pt idx="34">
                        <c:v>-13144.631497644714</c:v>
                      </c:pt>
                      <c:pt idx="35">
                        <c:v>-12971.907337955263</c:v>
                      </c:pt>
                      <c:pt idx="36">
                        <c:v>-12795.348641532186</c:v>
                      </c:pt>
                      <c:pt idx="37">
                        <c:v>-12614.909170147463</c:v>
                      </c:pt>
                      <c:pt idx="38">
                        <c:v>-12430.541332118344</c:v>
                      </c:pt>
                      <c:pt idx="39">
                        <c:v>-12242.196134302218</c:v>
                      </c:pt>
                      <c:pt idx="40">
                        <c:v>-12049.823132180312</c:v>
                      </c:pt>
                      <c:pt idx="41">
                        <c:v>-11853.370377950485</c:v>
                      </c:pt>
                      <c:pt idx="42">
                        <c:v>-11652.784366546146</c:v>
                      </c:pt>
                      <c:pt idx="43">
                        <c:v>-11448.009979494724</c:v>
                      </c:pt>
                      <c:pt idx="44">
                        <c:v>-11238.990426525554</c:v>
                      </c:pt>
                      <c:pt idx="45">
                        <c:v>-11025.66718483319</c:v>
                      </c:pt>
                      <c:pt idx="46">
                        <c:v>-10807.979935898267</c:v>
                      </c:pt>
                      <c:pt idx="47">
                        <c:v>-10585.866499763853</c:v>
                      </c:pt>
                      <c:pt idx="48">
                        <c:v>-10359.262766660981</c:v>
                      </c:pt>
                      <c:pt idx="49">
                        <c:v>-10128.102625872571</c:v>
                      </c:pt>
                      <c:pt idx="50">
                        <c:v>-9892.3178917203149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B9AB-4758-A9E8-2A1F7C10507A}"/>
                  </c:ext>
                </c:extLst>
              </c15:ser>
            </c15:filteredLineSeries>
          </c:ext>
        </c:extLst>
      </c:lineChart>
      <c:catAx>
        <c:axId val="808471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  <a:latin typeface="Barlow" panose="00000500000000000000" pitchFamily="2" charset="0"/>
                  </a:rPr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rlow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808460992"/>
        <c:crosses val="autoZero"/>
        <c:auto val="1"/>
        <c:lblAlgn val="ctr"/>
        <c:lblOffset val="100"/>
        <c:noMultiLvlLbl val="0"/>
      </c:catAx>
      <c:valAx>
        <c:axId val="808460992"/>
        <c:scaling>
          <c:orientation val="minMax"/>
          <c:max val="5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  <a:latin typeface="Barlow" panose="00000500000000000000" pitchFamily="2" charset="0"/>
                  </a:rPr>
                  <a:t>Emisiones netas (GgCO2e)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Barlow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8084713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2725241255985081"/>
          <c:y val="4.7221316478132554E-2"/>
          <c:w val="0.40661633523014373"/>
          <c:h val="0.31381942528447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BFEE9-6084-4E23-9886-CCA9E69C756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3641CDD-EF63-4B86-87E3-46447980318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1100" b="1" dirty="0" smtClean="0">
              <a:latin typeface="Barlow" panose="00000500000000000000" pitchFamily="2" charset="0"/>
            </a:rPr>
            <a:t>Marco Normativo </a:t>
          </a:r>
          <a:endParaRPr lang="es-MX" sz="1100" b="1" dirty="0">
            <a:latin typeface="Barlow" panose="00000500000000000000" pitchFamily="2" charset="0"/>
          </a:endParaRPr>
        </a:p>
      </dgm:t>
    </dgm:pt>
    <dgm:pt modelId="{EFA30994-E756-4E60-8759-942E9F0EF11B}" type="parTrans" cxnId="{789C5ADD-CFE8-42E0-BA98-04DBFB250F8A}">
      <dgm:prSet/>
      <dgm:spPr/>
      <dgm:t>
        <a:bodyPr/>
        <a:lstStyle/>
        <a:p>
          <a:endParaRPr lang="es-MX"/>
        </a:p>
      </dgm:t>
    </dgm:pt>
    <dgm:pt modelId="{9BA2F125-691E-4333-B9F9-B058E6D4B5AC}" type="sibTrans" cxnId="{789C5ADD-CFE8-42E0-BA98-04DBFB250F8A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50" b="1" dirty="0" smtClean="0">
              <a:latin typeface="Barlow" panose="00000500000000000000" pitchFamily="2" charset="0"/>
            </a:rPr>
            <a:t>Compromisos del Estado </a:t>
          </a:r>
          <a:endParaRPr lang="es-MX" sz="1050" b="1" dirty="0">
            <a:latin typeface="Barlow" panose="00000500000000000000" pitchFamily="2" charset="0"/>
          </a:endParaRPr>
        </a:p>
      </dgm:t>
    </dgm:pt>
    <dgm:pt modelId="{C14ED6C2-3E91-4025-81EC-575CA6311B3F}">
      <dgm:prSet phldrT="[Texto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00" b="1" dirty="0" smtClean="0">
              <a:latin typeface="Barlow" panose="00000500000000000000" pitchFamily="2" charset="0"/>
            </a:rPr>
            <a:t>Instrumentos Programáticos </a:t>
          </a:r>
          <a:endParaRPr lang="es-MX" sz="1000" b="1" dirty="0">
            <a:latin typeface="Barlow" panose="00000500000000000000" pitchFamily="2" charset="0"/>
          </a:endParaRPr>
        </a:p>
      </dgm:t>
    </dgm:pt>
    <dgm:pt modelId="{594B8A17-8FE4-43E0-9AF5-666A7BE2236E}" type="parTrans" cxnId="{625E553F-2C02-4753-BFE9-F48660CB802F}">
      <dgm:prSet/>
      <dgm:spPr/>
      <dgm:t>
        <a:bodyPr/>
        <a:lstStyle/>
        <a:p>
          <a:endParaRPr lang="es-MX"/>
        </a:p>
      </dgm:t>
    </dgm:pt>
    <dgm:pt modelId="{3DEDF936-1C90-40F1-910C-64D8B465C1DD}" type="sibTrans" cxnId="{625E553F-2C02-4753-BFE9-F48660CB802F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50" b="1" dirty="0" smtClean="0">
              <a:latin typeface="Barlow" panose="00000500000000000000" pitchFamily="2" charset="0"/>
            </a:rPr>
            <a:t>Instrumentos económicos</a:t>
          </a:r>
          <a:r>
            <a:rPr lang="es-MX" sz="1100" b="1" dirty="0" smtClean="0"/>
            <a:t> </a:t>
          </a:r>
          <a:endParaRPr lang="es-MX" sz="1100" b="1" dirty="0"/>
        </a:p>
      </dgm:t>
    </dgm:pt>
    <dgm:pt modelId="{768864E2-2916-492B-B42D-C1FC5B1665B5}" type="pres">
      <dgm:prSet presAssocID="{A64BFEE9-6084-4E23-9886-CCA9E69C756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2E0A945-97CF-4441-9223-F86432D19F6D}" type="pres">
      <dgm:prSet presAssocID="{53641CDD-EF63-4B86-87E3-46447980318D}" presName="composite" presStyleCnt="0"/>
      <dgm:spPr/>
    </dgm:pt>
    <dgm:pt modelId="{DABF3EDA-AA4C-4F5D-B9A4-0CD2240C727B}" type="pres">
      <dgm:prSet presAssocID="{53641CDD-EF63-4B86-87E3-46447980318D}" presName="Parent1" presStyleLbl="node1" presStyleIdx="0" presStyleCnt="4" custLinFactNeighborX="710" custLinFactNeighborY="-51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CCD289-2F3E-447E-864E-4F21EA3B0FEC}" type="pres">
      <dgm:prSet presAssocID="{53641CDD-EF63-4B86-87E3-46447980318D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FD8312-DE20-4B5D-A856-965FFF7A7D31}" type="pres">
      <dgm:prSet presAssocID="{53641CDD-EF63-4B86-87E3-46447980318D}" presName="BalanceSpacing" presStyleCnt="0"/>
      <dgm:spPr/>
    </dgm:pt>
    <dgm:pt modelId="{FA6BF208-6375-461E-8FEE-44CC70732D00}" type="pres">
      <dgm:prSet presAssocID="{53641CDD-EF63-4B86-87E3-46447980318D}" presName="BalanceSpacing1" presStyleCnt="0"/>
      <dgm:spPr/>
    </dgm:pt>
    <dgm:pt modelId="{3ECE46D1-C4BE-405B-B240-DFFEDCDD564A}" type="pres">
      <dgm:prSet presAssocID="{9BA2F125-691E-4333-B9F9-B058E6D4B5AC}" presName="Accent1Text" presStyleLbl="node1" presStyleIdx="1" presStyleCnt="4"/>
      <dgm:spPr/>
      <dgm:t>
        <a:bodyPr/>
        <a:lstStyle/>
        <a:p>
          <a:endParaRPr lang="es-MX"/>
        </a:p>
      </dgm:t>
    </dgm:pt>
    <dgm:pt modelId="{32CBFD98-AE90-439E-985B-108608B54CCB}" type="pres">
      <dgm:prSet presAssocID="{9BA2F125-691E-4333-B9F9-B058E6D4B5AC}" presName="spaceBetweenRectangles" presStyleCnt="0"/>
      <dgm:spPr/>
    </dgm:pt>
    <dgm:pt modelId="{15668475-D254-4B1D-B845-3B9A3042EBB4}" type="pres">
      <dgm:prSet presAssocID="{C14ED6C2-3E91-4025-81EC-575CA6311B3F}" presName="composite" presStyleCnt="0"/>
      <dgm:spPr/>
    </dgm:pt>
    <dgm:pt modelId="{B698AC0D-E2ED-4FCD-8B0A-92946BD1965A}" type="pres">
      <dgm:prSet presAssocID="{C14ED6C2-3E91-4025-81EC-575CA6311B3F}" presName="Parent1" presStyleLbl="node1" presStyleIdx="2" presStyleCnt="4" custScaleX="1085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C928D4-A6B1-4F15-8F07-9E91126152B5}" type="pres">
      <dgm:prSet presAssocID="{C14ED6C2-3E91-4025-81EC-575CA6311B3F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F7CD2A-0365-42B0-890F-93F675947B4E}" type="pres">
      <dgm:prSet presAssocID="{C14ED6C2-3E91-4025-81EC-575CA6311B3F}" presName="BalanceSpacing" presStyleCnt="0"/>
      <dgm:spPr/>
    </dgm:pt>
    <dgm:pt modelId="{8413FC11-B530-4455-964F-62CBBE01E581}" type="pres">
      <dgm:prSet presAssocID="{C14ED6C2-3E91-4025-81EC-575CA6311B3F}" presName="BalanceSpacing1" presStyleCnt="0"/>
      <dgm:spPr/>
    </dgm:pt>
    <dgm:pt modelId="{9720531A-A9AB-4851-9537-BC83FEA26723}" type="pres">
      <dgm:prSet presAssocID="{3DEDF936-1C90-40F1-910C-64D8B465C1DD}" presName="Accent1Text" presStyleLbl="node1" presStyleIdx="3" presStyleCnt="4" custLinFactNeighborX="6831" custLinFactNeighborY="-1129"/>
      <dgm:spPr/>
      <dgm:t>
        <a:bodyPr/>
        <a:lstStyle/>
        <a:p>
          <a:endParaRPr lang="es-MX"/>
        </a:p>
      </dgm:t>
    </dgm:pt>
  </dgm:ptLst>
  <dgm:cxnLst>
    <dgm:cxn modelId="{625E553F-2C02-4753-BFE9-F48660CB802F}" srcId="{A64BFEE9-6084-4E23-9886-CCA9E69C7565}" destId="{C14ED6C2-3E91-4025-81EC-575CA6311B3F}" srcOrd="1" destOrd="0" parTransId="{594B8A17-8FE4-43E0-9AF5-666A7BE2236E}" sibTransId="{3DEDF936-1C90-40F1-910C-64D8B465C1DD}"/>
    <dgm:cxn modelId="{789C5ADD-CFE8-42E0-BA98-04DBFB250F8A}" srcId="{A64BFEE9-6084-4E23-9886-CCA9E69C7565}" destId="{53641CDD-EF63-4B86-87E3-46447980318D}" srcOrd="0" destOrd="0" parTransId="{EFA30994-E756-4E60-8759-942E9F0EF11B}" sibTransId="{9BA2F125-691E-4333-B9F9-B058E6D4B5AC}"/>
    <dgm:cxn modelId="{4E589642-53E2-4E48-A458-56D8925D8C50}" type="presOf" srcId="{3DEDF936-1C90-40F1-910C-64D8B465C1DD}" destId="{9720531A-A9AB-4851-9537-BC83FEA26723}" srcOrd="0" destOrd="0" presId="urn:microsoft.com/office/officeart/2008/layout/AlternatingHexagons"/>
    <dgm:cxn modelId="{0A493C8A-1073-41EE-8805-B720138EA85E}" type="presOf" srcId="{9BA2F125-691E-4333-B9F9-B058E6D4B5AC}" destId="{3ECE46D1-C4BE-405B-B240-DFFEDCDD564A}" srcOrd="0" destOrd="0" presId="urn:microsoft.com/office/officeart/2008/layout/AlternatingHexagons"/>
    <dgm:cxn modelId="{2647F68D-C8FC-4632-820A-B1245B5E4138}" type="presOf" srcId="{53641CDD-EF63-4B86-87E3-46447980318D}" destId="{DABF3EDA-AA4C-4F5D-B9A4-0CD2240C727B}" srcOrd="0" destOrd="0" presId="urn:microsoft.com/office/officeart/2008/layout/AlternatingHexagons"/>
    <dgm:cxn modelId="{70E2C53B-CF17-4B7F-BA13-6BA66A4E3AE3}" type="presOf" srcId="{C14ED6C2-3E91-4025-81EC-575CA6311B3F}" destId="{B698AC0D-E2ED-4FCD-8B0A-92946BD1965A}" srcOrd="0" destOrd="0" presId="urn:microsoft.com/office/officeart/2008/layout/AlternatingHexagons"/>
    <dgm:cxn modelId="{B48ECADB-FFB7-49EE-BEA4-243A240F81D6}" type="presOf" srcId="{A64BFEE9-6084-4E23-9886-CCA9E69C7565}" destId="{768864E2-2916-492B-B42D-C1FC5B1665B5}" srcOrd="0" destOrd="0" presId="urn:microsoft.com/office/officeart/2008/layout/AlternatingHexagons"/>
    <dgm:cxn modelId="{0AC6323F-442E-4559-A3BF-CEDD309D529F}" type="presParOf" srcId="{768864E2-2916-492B-B42D-C1FC5B1665B5}" destId="{52E0A945-97CF-4441-9223-F86432D19F6D}" srcOrd="0" destOrd="0" presId="urn:microsoft.com/office/officeart/2008/layout/AlternatingHexagons"/>
    <dgm:cxn modelId="{A92ED311-0DC9-4AC4-BD51-D594B4C1630E}" type="presParOf" srcId="{52E0A945-97CF-4441-9223-F86432D19F6D}" destId="{DABF3EDA-AA4C-4F5D-B9A4-0CD2240C727B}" srcOrd="0" destOrd="0" presId="urn:microsoft.com/office/officeart/2008/layout/AlternatingHexagons"/>
    <dgm:cxn modelId="{54F3A9FA-7AA6-434A-BEDE-8A891AFB3A66}" type="presParOf" srcId="{52E0A945-97CF-4441-9223-F86432D19F6D}" destId="{5CCCD289-2F3E-447E-864E-4F21EA3B0FEC}" srcOrd="1" destOrd="0" presId="urn:microsoft.com/office/officeart/2008/layout/AlternatingHexagons"/>
    <dgm:cxn modelId="{B8535EED-6026-443A-BBE4-7AE41252B43A}" type="presParOf" srcId="{52E0A945-97CF-4441-9223-F86432D19F6D}" destId="{D2FD8312-DE20-4B5D-A856-965FFF7A7D31}" srcOrd="2" destOrd="0" presId="urn:microsoft.com/office/officeart/2008/layout/AlternatingHexagons"/>
    <dgm:cxn modelId="{392381F3-50BE-4A36-972D-5692F65785D7}" type="presParOf" srcId="{52E0A945-97CF-4441-9223-F86432D19F6D}" destId="{FA6BF208-6375-461E-8FEE-44CC70732D00}" srcOrd="3" destOrd="0" presId="urn:microsoft.com/office/officeart/2008/layout/AlternatingHexagons"/>
    <dgm:cxn modelId="{6E5B5189-6EA2-471E-9FFD-20E55F06DB76}" type="presParOf" srcId="{52E0A945-97CF-4441-9223-F86432D19F6D}" destId="{3ECE46D1-C4BE-405B-B240-DFFEDCDD564A}" srcOrd="4" destOrd="0" presId="urn:microsoft.com/office/officeart/2008/layout/AlternatingHexagons"/>
    <dgm:cxn modelId="{7C1A0A3C-762E-4D21-A1A1-1EF074F6DEC6}" type="presParOf" srcId="{768864E2-2916-492B-B42D-C1FC5B1665B5}" destId="{32CBFD98-AE90-439E-985B-108608B54CCB}" srcOrd="1" destOrd="0" presId="urn:microsoft.com/office/officeart/2008/layout/AlternatingHexagons"/>
    <dgm:cxn modelId="{F514544B-11E3-4F12-AC7E-4FBF1461B70F}" type="presParOf" srcId="{768864E2-2916-492B-B42D-C1FC5B1665B5}" destId="{15668475-D254-4B1D-B845-3B9A3042EBB4}" srcOrd="2" destOrd="0" presId="urn:microsoft.com/office/officeart/2008/layout/AlternatingHexagons"/>
    <dgm:cxn modelId="{720374A9-1B79-458D-B1C4-E4160514CB1D}" type="presParOf" srcId="{15668475-D254-4B1D-B845-3B9A3042EBB4}" destId="{B698AC0D-E2ED-4FCD-8B0A-92946BD1965A}" srcOrd="0" destOrd="0" presId="urn:microsoft.com/office/officeart/2008/layout/AlternatingHexagons"/>
    <dgm:cxn modelId="{FC940143-39F5-4630-BDD6-12028D82C700}" type="presParOf" srcId="{15668475-D254-4B1D-B845-3B9A3042EBB4}" destId="{FDC928D4-A6B1-4F15-8F07-9E91126152B5}" srcOrd="1" destOrd="0" presId="urn:microsoft.com/office/officeart/2008/layout/AlternatingHexagons"/>
    <dgm:cxn modelId="{C869814B-D08D-4C1F-8F55-6AC6DAC691FD}" type="presParOf" srcId="{15668475-D254-4B1D-B845-3B9A3042EBB4}" destId="{63F7CD2A-0365-42B0-890F-93F675947B4E}" srcOrd="2" destOrd="0" presId="urn:microsoft.com/office/officeart/2008/layout/AlternatingHexagons"/>
    <dgm:cxn modelId="{CACBF45F-23D4-4498-8907-97E60F0F82D7}" type="presParOf" srcId="{15668475-D254-4B1D-B845-3B9A3042EBB4}" destId="{8413FC11-B530-4455-964F-62CBBE01E581}" srcOrd="3" destOrd="0" presId="urn:microsoft.com/office/officeart/2008/layout/AlternatingHexagons"/>
    <dgm:cxn modelId="{41B5DD1B-622B-418B-84CA-0C24D37611BB}" type="presParOf" srcId="{15668475-D254-4B1D-B845-3B9A3042EBB4}" destId="{9720531A-A9AB-4851-9537-BC83FEA2672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F3EDA-AA4C-4F5D-B9A4-0CD2240C727B}">
      <dsp:nvSpPr>
        <dsp:cNvPr id="0" name=""/>
        <dsp:cNvSpPr/>
      </dsp:nvSpPr>
      <dsp:spPr>
        <a:xfrm rot="5400000">
          <a:off x="2252364" y="391639"/>
          <a:ext cx="1471617" cy="12803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Barlow" panose="00000500000000000000" pitchFamily="2" charset="0"/>
            </a:rPr>
            <a:t>Marco Normativo </a:t>
          </a:r>
          <a:endParaRPr lang="es-MX" sz="1100" b="1" kern="1200" dirty="0">
            <a:latin typeface="Barlow" panose="00000500000000000000" pitchFamily="2" charset="0"/>
          </a:endParaRPr>
        </a:p>
      </dsp:txBody>
      <dsp:txXfrm rot="-5400000">
        <a:off x="2547534" y="525311"/>
        <a:ext cx="881277" cy="1012963"/>
      </dsp:txXfrm>
    </dsp:sp>
    <dsp:sp modelId="{5CCCD289-2F3E-447E-864E-4F21EA3B0FEC}">
      <dsp:nvSpPr>
        <dsp:cNvPr id="0" name=""/>
        <dsp:cNvSpPr/>
      </dsp:nvSpPr>
      <dsp:spPr>
        <a:xfrm>
          <a:off x="3658088" y="666272"/>
          <a:ext cx="1642325" cy="88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E46D1-C4BE-405B-B240-DFFEDCDD564A}">
      <dsp:nvSpPr>
        <dsp:cNvPr id="0" name=""/>
        <dsp:cNvSpPr/>
      </dsp:nvSpPr>
      <dsp:spPr>
        <a:xfrm rot="5400000">
          <a:off x="860542" y="467604"/>
          <a:ext cx="1471617" cy="12803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>
              <a:latin typeface="Barlow" panose="00000500000000000000" pitchFamily="2" charset="0"/>
            </a:rPr>
            <a:t>Compromisos del Estado </a:t>
          </a:r>
          <a:endParaRPr lang="es-MX" sz="1050" b="1" kern="1200" dirty="0">
            <a:latin typeface="Barlow" panose="00000500000000000000" pitchFamily="2" charset="0"/>
          </a:endParaRPr>
        </a:p>
      </dsp:txBody>
      <dsp:txXfrm rot="-5400000">
        <a:off x="1155712" y="601276"/>
        <a:ext cx="881277" cy="1012963"/>
      </dsp:txXfrm>
    </dsp:sp>
    <dsp:sp modelId="{B698AC0D-E2ED-4FCD-8B0A-92946BD1965A}">
      <dsp:nvSpPr>
        <dsp:cNvPr id="0" name=""/>
        <dsp:cNvSpPr/>
      </dsp:nvSpPr>
      <dsp:spPr>
        <a:xfrm rot="5400000">
          <a:off x="1549259" y="1661935"/>
          <a:ext cx="1471617" cy="1389863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Barlow" panose="00000500000000000000" pitchFamily="2" charset="0"/>
            </a:rPr>
            <a:t>Instrumentos Programáticos </a:t>
          </a:r>
          <a:endParaRPr lang="es-MX" sz="1000" b="1" kern="1200" dirty="0">
            <a:latin typeface="Barlow" panose="00000500000000000000" pitchFamily="2" charset="0"/>
          </a:endParaRPr>
        </a:p>
      </dsp:txBody>
      <dsp:txXfrm rot="-5400000">
        <a:off x="1815345" y="1859515"/>
        <a:ext cx="939445" cy="994703"/>
      </dsp:txXfrm>
    </dsp:sp>
    <dsp:sp modelId="{FDC928D4-A6B1-4F15-8F07-9E91126152B5}">
      <dsp:nvSpPr>
        <dsp:cNvPr id="0" name=""/>
        <dsp:cNvSpPr/>
      </dsp:nvSpPr>
      <dsp:spPr>
        <a:xfrm>
          <a:off x="2589" y="1915381"/>
          <a:ext cx="1589347" cy="88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0531A-A9AB-4851-9537-BC83FEA26723}">
      <dsp:nvSpPr>
        <dsp:cNvPr id="0" name=""/>
        <dsp:cNvSpPr/>
      </dsp:nvSpPr>
      <dsp:spPr>
        <a:xfrm rot="5400000">
          <a:off x="3019449" y="1700098"/>
          <a:ext cx="1471617" cy="128030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>
              <a:latin typeface="Barlow" panose="00000500000000000000" pitchFamily="2" charset="0"/>
            </a:rPr>
            <a:t>Instrumentos económicos</a:t>
          </a:r>
          <a:r>
            <a:rPr lang="es-MX" sz="1100" b="1" kern="1200" dirty="0" smtClean="0"/>
            <a:t> </a:t>
          </a:r>
          <a:endParaRPr lang="es-MX" sz="1100" b="1" kern="1200" dirty="0"/>
        </a:p>
      </dsp:txBody>
      <dsp:txXfrm rot="-5400000">
        <a:off x="3314619" y="1833770"/>
        <a:ext cx="881277" cy="101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BAAE3-8E9D-46F6-B893-30948F7B74DC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6832-DD59-4180-9167-DDB5A95EF4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7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fa78ee6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fa78ee67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/>
              <a:t>-Meta al 2050: Neutralidad en carbono </a:t>
            </a:r>
            <a:r>
              <a:rPr lang="es-MX" i="1" err="1"/>
              <a:t>Race</a:t>
            </a:r>
            <a:r>
              <a:rPr lang="es-MX" i="1"/>
              <a:t> </a:t>
            </a:r>
            <a:r>
              <a:rPr lang="es-MX" i="1" err="1"/>
              <a:t>to</a:t>
            </a:r>
            <a:r>
              <a:rPr lang="es-MX" i="1"/>
              <a:t> Zero</a:t>
            </a:r>
          </a:p>
          <a:p>
            <a:endParaRPr lang="es-MX" i="1"/>
          </a:p>
          <a:p>
            <a:r>
              <a:rPr lang="es-MX"/>
              <a:t>Definición.</a:t>
            </a:r>
          </a:p>
          <a:p>
            <a:r>
              <a:rPr lang="es-MX"/>
              <a:t>Emisiones Netas Cero</a:t>
            </a:r>
          </a:p>
        </p:txBody>
      </p:sp>
      <p:sp>
        <p:nvSpPr>
          <p:cNvPr id="114" name="Google Shape;114;g9fa78ee67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4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785372" indent="-785372" algn="just">
              <a:buSzPct val="100000"/>
              <a:buFont typeface="Arial"/>
              <a:buChar char="•"/>
              <a:defRPr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3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Ley de cambio </a:t>
            </a:r>
            <a:r>
              <a:rPr lang="es-MX" dirty="0" err="1" smtClean="0"/>
              <a:t>climatico</a:t>
            </a:r>
            <a:r>
              <a:rPr lang="es-MX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Norma </a:t>
            </a:r>
            <a:r>
              <a:rPr lang="en-US" b="1" dirty="0" err="1" smtClean="0">
                <a:solidFill>
                  <a:srgbClr val="1395DC"/>
                </a:solidFill>
                <a:latin typeface="Barlow" panose="00000500000000000000" pitchFamily="50" charset="0"/>
              </a:rPr>
              <a:t>Técnica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n-US" b="1" dirty="0" err="1" smtClean="0">
                <a:solidFill>
                  <a:srgbClr val="1395DC"/>
                </a:solidFill>
                <a:latin typeface="Barlow" panose="00000500000000000000" pitchFamily="50" charset="0"/>
              </a:rPr>
              <a:t>en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Eficiencia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Energética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n-US" b="1" dirty="0" err="1" smtClean="0">
                <a:solidFill>
                  <a:srgbClr val="1395DC"/>
                </a:solidFill>
                <a:latin typeface="Barlow" panose="00000500000000000000" pitchFamily="50" charset="0"/>
              </a:rPr>
              <a:t>en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edificios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de la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función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pública</a:t>
            </a:r>
            <a:r>
              <a:rPr lang="en-US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 </a:t>
            </a:r>
            <a:r>
              <a:rPr lang="es-MX" b="1" dirty="0" smtClean="0">
                <a:solidFill>
                  <a:srgbClr val="1395DC"/>
                </a:solidFill>
                <a:latin typeface="Barlow" panose="00000500000000000000" pitchFamily="50" charset="0"/>
              </a:rPr>
              <a:t>(NTEE) 31/2021</a:t>
            </a:r>
          </a:p>
          <a:p>
            <a:endParaRPr lang="es-MX" dirty="0" smtClean="0"/>
          </a:p>
          <a:p>
            <a:r>
              <a:rPr lang="es-MX" dirty="0" smtClean="0"/>
              <a:t>Ruta</a:t>
            </a:r>
            <a:r>
              <a:rPr lang="es-MX" baseline="0" dirty="0" smtClean="0"/>
              <a:t> de </a:t>
            </a:r>
            <a:r>
              <a:rPr lang="es-MX" baseline="0" dirty="0" err="1" smtClean="0"/>
              <a:t>descarbonizacion</a:t>
            </a:r>
            <a:r>
              <a:rPr lang="es-MX" baseline="0" dirty="0" smtClean="0"/>
              <a:t> para el sector electrico, </a:t>
            </a:r>
            <a:r>
              <a:rPr lang="es-MX" baseline="0" dirty="0" err="1" smtClean="0"/>
              <a:t>afolu</a:t>
            </a:r>
            <a:r>
              <a:rPr lang="es-MX" baseline="0" dirty="0" smtClean="0"/>
              <a:t>. Estamos en </a:t>
            </a:r>
            <a:r>
              <a:rPr lang="es-MX" baseline="0" dirty="0" err="1" smtClean="0"/>
              <a:t>elaboracion</a:t>
            </a:r>
            <a:r>
              <a:rPr lang="es-MX" baseline="0" dirty="0" smtClean="0"/>
              <a:t> del de movilidad. </a:t>
            </a:r>
          </a:p>
          <a:p>
            <a:endParaRPr lang="es-MX" baseline="0" dirty="0" smtClean="0"/>
          </a:p>
          <a:p>
            <a:r>
              <a:rPr lang="es-MX" baseline="0" dirty="0" smtClean="0"/>
              <a:t>Estrategias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50" charset="0"/>
              </a:rPr>
              <a:t>Yucatán Cero Residuos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50" charset="0"/>
              </a:rPr>
              <a:t>Arborizando Yucatán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50" charset="0"/>
              </a:rPr>
              <a:t>Movilidad Sustentable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50" charset="0"/>
              </a:rPr>
              <a:t>Energía renovable 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6832-DD59-4180-9167-DDB5A95EF47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94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SzPct val="100000"/>
              <a:defRPr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es-MX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46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Sistema</a:t>
            </a:r>
            <a:r>
              <a:rPr lang="es-MX" baseline="0" dirty="0" smtClean="0"/>
              <a:t> fotovoltaico en el ITSP - ??? megas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prstClr val="white"/>
                </a:solidFill>
                <a:latin typeface="Barlow" panose="00000500000000000000" pitchFamily="2" charset="0"/>
              </a:rPr>
              <a:t>Parque fotovoltaico para abastecimiento de energía del  IETRAM – 150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prstClr val="white"/>
                </a:solidFill>
                <a:latin typeface="Barlow" panose="00000500000000000000" pitchFamily="2" charset="0"/>
              </a:rPr>
              <a:t>Comunidades autónomas verdes (COMAV) – sistema de 11 viviendas (22 paneles)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 smtClean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6832-DD59-4180-9167-DDB5A95EF47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92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6832-DD59-4180-9167-DDB5A95EF47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1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Quiza aquí debamos agregar un punto sobre el consenso de actores como por tema de transparencia y participación</a:t>
            </a:r>
          </a:p>
        </p:txBody>
      </p:sp>
    </p:spTree>
    <p:extLst>
      <p:ext uri="{BB962C8B-B14F-4D97-AF65-F5344CB8AC3E}">
        <p14:creationId xmlns:p14="http://schemas.microsoft.com/office/powerpoint/2010/main" val="119424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9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2819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title"/>
          </p:nvPr>
        </p:nvSpPr>
        <p:spPr>
          <a:xfrm>
            <a:off x="1892828" y="451047"/>
            <a:ext cx="5358342" cy="60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C1"/>
              </a:buClr>
              <a:buSzPts val="1400"/>
              <a:buFont typeface="Calibri"/>
              <a:buNone/>
              <a:defRPr sz="3839" b="1" i="0">
                <a:solidFill>
                  <a:srgbClr val="2020C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body" idx="1"/>
          </p:nvPr>
        </p:nvSpPr>
        <p:spPr>
          <a:xfrm>
            <a:off x="457200" y="1183006"/>
            <a:ext cx="8229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371600" lvl="3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1714500" lvl="4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057400" lvl="5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2400300" lvl="6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2743200" lvl="7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3086100" lvl="8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ftr" idx="11"/>
          </p:nvPr>
        </p:nvSpPr>
        <p:spPr>
          <a:xfrm>
            <a:off x="1962097" y="4353261"/>
            <a:ext cx="1701223" cy="14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C1"/>
              </a:buClr>
              <a:buSzPts val="1400"/>
              <a:buFont typeface="Calibri"/>
              <a:buNone/>
              <a:defRPr sz="926" b="1" i="0">
                <a:solidFill>
                  <a:srgbClr val="2020C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7845722" y="4355153"/>
            <a:ext cx="976167" cy="14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C1"/>
              </a:buClr>
              <a:buSzPts val="1400"/>
              <a:buFont typeface="Calibri"/>
              <a:buNone/>
              <a:defRPr sz="926" b="1" i="0">
                <a:solidFill>
                  <a:srgbClr val="2020C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8495517" y="4759903"/>
            <a:ext cx="322696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6810" marR="0" lvl="0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6810" marR="0" lvl="1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6810" marR="0" lvl="2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810" marR="0" lvl="3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6810" marR="0" lvl="4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6810" marR="0" lvl="5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6810" marR="0" lvl="6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6810" marR="0" lvl="7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6810" marR="0" lvl="8" indent="0" algn="l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6" b="0" i="0" u="none" strike="noStrike" cap="none">
                <a:solidFill>
                  <a:srgbClr val="2020C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r>
              <a:rPr lang="es-MX" smtClean="0"/>
              <a:t> / 3</a:t>
            </a:r>
            <a:endParaRPr lang="es-MX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97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0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10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5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6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0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14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DC3B-3621-3D49-90CF-6B405A2F18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5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3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4385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0095" y="949823"/>
            <a:ext cx="3836312" cy="1232674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Panton Black" panose="00000A00000000000000" pitchFamily="50" charset="0"/>
              </a:rPr>
              <a:t>Yucatán rumbo a las emisiones netas 0 al 2050</a:t>
            </a:r>
            <a:endParaRPr lang="es-ES" sz="3600" dirty="0">
              <a:solidFill>
                <a:schemeClr val="bg1"/>
              </a:solidFill>
              <a:latin typeface="Panton Black" panose="00000A00000000000000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69171" y="3899483"/>
            <a:ext cx="3306557" cy="733476"/>
          </a:xfrm>
          <a:prstGeom prst="rect">
            <a:avLst/>
          </a:prstGeom>
        </p:spPr>
      </p:pic>
      <p:pic>
        <p:nvPicPr>
          <p:cNvPr id="9" name="Imagen 8" descr="01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46" y="-8194"/>
            <a:ext cx="917448" cy="8778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08493" y="2747857"/>
            <a:ext cx="3627911" cy="846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Panton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tx2"/>
                </a:solidFill>
              </a:rPr>
              <a:t>MIA. Sergio </a:t>
            </a:r>
            <a:r>
              <a:rPr lang="es-MX" sz="1600" dirty="0">
                <a:solidFill>
                  <a:schemeClr val="tx2"/>
                </a:solidFill>
              </a:rPr>
              <a:t>Ricardo Aguilar Escalante</a:t>
            </a:r>
          </a:p>
          <a:p>
            <a:r>
              <a:rPr lang="es-MX" sz="1400" dirty="0">
                <a:solidFill>
                  <a:srgbClr val="1395DC"/>
                </a:solidFill>
              </a:rPr>
              <a:t>Director de planeación y cambio Climatico</a:t>
            </a:r>
          </a:p>
        </p:txBody>
      </p:sp>
    </p:spTree>
    <p:extLst>
      <p:ext uri="{BB962C8B-B14F-4D97-AF65-F5344CB8AC3E}">
        <p14:creationId xmlns:p14="http://schemas.microsoft.com/office/powerpoint/2010/main" val="31005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2329962"/>
            <a:ext cx="5995903" cy="2539958"/>
            <a:chOff x="-33189" y="3360167"/>
            <a:chExt cx="7426699" cy="3133059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8275EC85-F804-4229-8FF3-F78E7B648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070" b="25447"/>
            <a:stretch/>
          </p:blipFill>
          <p:spPr>
            <a:xfrm>
              <a:off x="-33189" y="3547303"/>
              <a:ext cx="3707014" cy="2945923"/>
            </a:xfrm>
            <a:prstGeom prst="rect">
              <a:avLst/>
            </a:prstGeom>
          </p:spPr>
        </p:pic>
        <p:pic>
          <p:nvPicPr>
            <p:cNvPr id="26" name="Imagen 25" descr="Vista de una carretera&#10;&#10;Descripción generada automáticamente">
              <a:extLst>
                <a:ext uri="{FF2B5EF4-FFF2-40B4-BE49-F238E27FC236}">
                  <a16:creationId xmlns:a16="http://schemas.microsoft.com/office/drawing/2014/main" xmlns="" id="{2A7F2100-B85E-4E13-897F-62F0FBE48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1" t="-4533" r="15901" b="4479"/>
            <a:stretch/>
          </p:blipFill>
          <p:spPr>
            <a:xfrm>
              <a:off x="3673825" y="3360167"/>
              <a:ext cx="3719685" cy="3133059"/>
            </a:xfrm>
            <a:prstGeom prst="rect">
              <a:avLst/>
            </a:prstGeom>
          </p:spPr>
        </p:pic>
      </p:grpSp>
      <p:pic>
        <p:nvPicPr>
          <p:cNvPr id="15" name="Imagen 4">
            <a:extLst>
              <a:ext uri="{FF2B5EF4-FFF2-40B4-BE49-F238E27FC236}">
                <a16:creationId xmlns:a16="http://schemas.microsoft.com/office/drawing/2014/main" xmlns="" id="{45445DED-C788-4D40-808E-90D5FFCBE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080"/>
          <a:stretch/>
        </p:blipFill>
        <p:spPr>
          <a:xfrm>
            <a:off x="5974194" y="0"/>
            <a:ext cx="3176999" cy="4887166"/>
          </a:xfrm>
          <a:prstGeom prst="rect">
            <a:avLst/>
          </a:prstGeom>
        </p:spPr>
      </p:pic>
      <p:grpSp>
        <p:nvGrpSpPr>
          <p:cNvPr id="16" name="Grupo 25">
            <a:extLst>
              <a:ext uri="{FF2B5EF4-FFF2-40B4-BE49-F238E27FC236}">
                <a16:creationId xmlns:a16="http://schemas.microsoft.com/office/drawing/2014/main" xmlns="" id="{527BA107-F4A9-4E30-A574-65918DA5E3BE}"/>
              </a:ext>
            </a:extLst>
          </p:cNvPr>
          <p:cNvGrpSpPr/>
          <p:nvPr/>
        </p:nvGrpSpPr>
        <p:grpSpPr>
          <a:xfrm>
            <a:off x="7928511" y="3675796"/>
            <a:ext cx="1304089" cy="986406"/>
            <a:chOff x="10660175" y="5278349"/>
            <a:chExt cx="1738785" cy="1315207"/>
          </a:xfrm>
        </p:grpSpPr>
        <p:sp>
          <p:nvSpPr>
            <p:cNvPr id="17" name="CuadroTexto 26">
              <a:extLst>
                <a:ext uri="{FF2B5EF4-FFF2-40B4-BE49-F238E27FC236}">
                  <a16:creationId xmlns:a16="http://schemas.microsoft.com/office/drawing/2014/main" xmlns="" id="{0A6C7E8D-C24D-4A50-A9C8-862FE225CBB0}"/>
                </a:ext>
              </a:extLst>
            </p:cNvPr>
            <p:cNvSpPr txBox="1"/>
            <p:nvPr/>
          </p:nvSpPr>
          <p:spPr>
            <a:xfrm flipH="1">
              <a:off x="10660175" y="5278349"/>
              <a:ext cx="1258094" cy="4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88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Simbología
</a:t>
              </a:r>
              <a:endPara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CuadroTexto 27">
              <a:extLst>
                <a:ext uri="{FF2B5EF4-FFF2-40B4-BE49-F238E27FC236}">
                  <a16:creationId xmlns:a16="http://schemas.microsoft.com/office/drawing/2014/main" xmlns="" id="{0F46727E-C638-4F59-ACF0-600B8E2DAE91}"/>
                </a:ext>
              </a:extLst>
            </p:cNvPr>
            <p:cNvSpPr txBox="1"/>
            <p:nvPr/>
          </p:nvSpPr>
          <p:spPr>
            <a:xfrm flipH="1">
              <a:off x="11140866" y="5500950"/>
              <a:ext cx="1258094" cy="10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Zona de Montejo
Zona Norte
Zona noroeste
Zona Sur
Infraestructura existente
</a:t>
              </a:r>
              <a:endPara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9" name="Conector recto 28">
              <a:extLst>
                <a:ext uri="{FF2B5EF4-FFF2-40B4-BE49-F238E27FC236}">
                  <a16:creationId xmlns:a16="http://schemas.microsoft.com/office/drawing/2014/main" xmlns="" id="{23A53D9E-BEF1-487B-B4D4-4AA94F732206}"/>
                </a:ext>
              </a:extLst>
            </p:cNvPr>
            <p:cNvCxnSpPr/>
            <p:nvPr/>
          </p:nvCxnSpPr>
          <p:spPr>
            <a:xfrm flipH="1">
              <a:off x="10709139" y="5615426"/>
              <a:ext cx="431727" cy="0"/>
            </a:xfrm>
            <a:prstGeom prst="line">
              <a:avLst/>
            </a:prstGeom>
            <a:ln w="28575">
              <a:solidFill>
                <a:srgbClr val="292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29">
              <a:extLst>
                <a:ext uri="{FF2B5EF4-FFF2-40B4-BE49-F238E27FC236}">
                  <a16:creationId xmlns:a16="http://schemas.microsoft.com/office/drawing/2014/main" xmlns="" id="{5D2FD6E3-AD21-49B6-80EF-C9BE182FA326}"/>
                </a:ext>
              </a:extLst>
            </p:cNvPr>
            <p:cNvCxnSpPr/>
            <p:nvPr/>
          </p:nvCxnSpPr>
          <p:spPr>
            <a:xfrm flipH="1">
              <a:off x="10709139" y="5750062"/>
              <a:ext cx="431727" cy="0"/>
            </a:xfrm>
            <a:prstGeom prst="line">
              <a:avLst/>
            </a:prstGeom>
            <a:ln w="28575">
              <a:solidFill>
                <a:srgbClr val="F5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0">
              <a:extLst>
                <a:ext uri="{FF2B5EF4-FFF2-40B4-BE49-F238E27FC236}">
                  <a16:creationId xmlns:a16="http://schemas.microsoft.com/office/drawing/2014/main" xmlns="" id="{9C6BA4A2-E37D-4364-B85C-6D672DB49A6F}"/>
                </a:ext>
              </a:extLst>
            </p:cNvPr>
            <p:cNvCxnSpPr/>
            <p:nvPr/>
          </p:nvCxnSpPr>
          <p:spPr>
            <a:xfrm flipH="1">
              <a:off x="10709139" y="5895917"/>
              <a:ext cx="431727" cy="0"/>
            </a:xfrm>
            <a:prstGeom prst="line">
              <a:avLst/>
            </a:prstGeom>
            <a:ln w="28575">
              <a:solidFill>
                <a:srgbClr val="2B9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1">
              <a:extLst>
                <a:ext uri="{FF2B5EF4-FFF2-40B4-BE49-F238E27FC236}">
                  <a16:creationId xmlns:a16="http://schemas.microsoft.com/office/drawing/2014/main" xmlns="" id="{ADFA463B-ECF6-4472-B454-16AB10EC2E3B}"/>
                </a:ext>
              </a:extLst>
            </p:cNvPr>
            <p:cNvCxnSpPr/>
            <p:nvPr/>
          </p:nvCxnSpPr>
          <p:spPr>
            <a:xfrm flipH="1">
              <a:off x="10709139" y="6038119"/>
              <a:ext cx="431727" cy="0"/>
            </a:xfrm>
            <a:prstGeom prst="line">
              <a:avLst/>
            </a:prstGeom>
            <a:ln w="28575">
              <a:solidFill>
                <a:srgbClr val="DD26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32">
              <a:extLst>
                <a:ext uri="{FF2B5EF4-FFF2-40B4-BE49-F238E27FC236}">
                  <a16:creationId xmlns:a16="http://schemas.microsoft.com/office/drawing/2014/main" xmlns="" id="{1BEB751C-058A-4CCE-8BEA-1ECA5B7E29A8}"/>
                </a:ext>
              </a:extLst>
            </p:cNvPr>
            <p:cNvCxnSpPr/>
            <p:nvPr/>
          </p:nvCxnSpPr>
          <p:spPr>
            <a:xfrm flipH="1">
              <a:off x="10709139" y="6178364"/>
              <a:ext cx="431727" cy="0"/>
            </a:xfrm>
            <a:prstGeom prst="line">
              <a:avLst/>
            </a:prstGeom>
            <a:ln w="28575">
              <a:solidFill>
                <a:srgbClr val="64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Google Shape;133;p2"/>
          <p:cNvSpPr txBox="1"/>
          <p:nvPr/>
        </p:nvSpPr>
        <p:spPr>
          <a:xfrm>
            <a:off x="-254646" y="155902"/>
            <a:ext cx="614743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1F3368"/>
                </a:solidFill>
                <a:latin typeface="Barlow ExtraBold" panose="00000900000000000000" pitchFamily="2" charset="0"/>
                <a:sym typeface="Arial"/>
              </a:rPr>
              <a:t>CICLOVIAS</a:t>
            </a:r>
            <a:endParaRPr lang="es-ES" sz="1050" b="1" dirty="0">
              <a:solidFill>
                <a:srgbClr val="1F3368"/>
              </a:solidFill>
              <a:latin typeface="Barlow ExtraBold" panose="00000900000000000000" pitchFamily="2" charset="0"/>
              <a:sym typeface="Arial"/>
            </a:endParaRPr>
          </a:p>
        </p:txBody>
      </p:sp>
      <p:sp>
        <p:nvSpPr>
          <p:cNvPr id="13" name="Google Shape;132;p2"/>
          <p:cNvSpPr txBox="1"/>
          <p:nvPr/>
        </p:nvSpPr>
        <p:spPr>
          <a:xfrm>
            <a:off x="405532" y="761230"/>
            <a:ext cx="5174610" cy="172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1F3368"/>
              </a:buClr>
              <a:buSzPts val="1400"/>
            </a:pPr>
            <a:endParaRPr lang="es-ES" sz="1400" dirty="0">
              <a:solidFill>
                <a:srgbClr val="1F3368"/>
              </a:solidFill>
              <a:latin typeface="Barlow SemiBold"/>
              <a:sym typeface="Barlow SemiBold"/>
            </a:endParaRPr>
          </a:p>
          <a:p>
            <a:pPr algn="ctr">
              <a:lnSpc>
                <a:spcPct val="120000"/>
              </a:lnSpc>
              <a:buClr>
                <a:srgbClr val="1F3368"/>
              </a:buClr>
              <a:buSzPts val="1400"/>
            </a:pPr>
            <a:r>
              <a:rPr lang="es-ES" altLang="es-MX" sz="1400" dirty="0" smtClean="0">
                <a:solidFill>
                  <a:srgbClr val="3EA5CD"/>
                </a:solidFill>
                <a:latin typeface="Barlow SemiBold"/>
              </a:rPr>
              <a:t>P</a:t>
            </a:r>
            <a:r>
              <a:rPr lang="es-ES" altLang="es-MX" sz="1400" dirty="0" smtClean="0">
                <a:solidFill>
                  <a:srgbClr val="3EA5CD"/>
                </a:solidFill>
                <a:latin typeface="Barlow SemiBold"/>
              </a:rPr>
              <a:t>lan </a:t>
            </a:r>
            <a:r>
              <a:rPr lang="es-ES" altLang="es-MX" sz="1400" dirty="0">
                <a:solidFill>
                  <a:srgbClr val="3EA5CD"/>
                </a:solidFill>
                <a:latin typeface="Barlow SemiBold"/>
              </a:rPr>
              <a:t>de implementación de infraestructura</a:t>
            </a:r>
            <a:r>
              <a:rPr lang="es-ES" altLang="es-MX" sz="1400" dirty="0">
                <a:solidFill>
                  <a:srgbClr val="1F3368"/>
                </a:solidFill>
                <a:latin typeface="Barlow SemiBold"/>
              </a:rPr>
              <a:t> </a:t>
            </a:r>
            <a:r>
              <a:rPr lang="es-ES" altLang="es-MX" sz="1400" dirty="0" smtClean="0">
                <a:solidFill>
                  <a:srgbClr val="1F3368"/>
                </a:solidFill>
                <a:latin typeface="Barlow SemiBold"/>
              </a:rPr>
              <a:t>para conectar la infraestructura </a:t>
            </a:r>
            <a:r>
              <a:rPr lang="es-ES" altLang="es-MX" sz="1400" dirty="0">
                <a:solidFill>
                  <a:srgbClr val="1F3368"/>
                </a:solidFill>
                <a:latin typeface="Barlow SemiBold"/>
              </a:rPr>
              <a:t>ciclista </a:t>
            </a:r>
            <a:r>
              <a:rPr lang="es-ES" altLang="es-MX" sz="1400" dirty="0" smtClean="0">
                <a:solidFill>
                  <a:srgbClr val="1F3368"/>
                </a:solidFill>
                <a:latin typeface="Barlow SemiBold"/>
              </a:rPr>
              <a:t>existente de 130 km </a:t>
            </a:r>
            <a:r>
              <a:rPr lang="es-ES" altLang="es-MX" sz="1400" dirty="0">
                <a:solidFill>
                  <a:srgbClr val="1F3368"/>
                </a:solidFill>
                <a:latin typeface="Barlow SemiBold"/>
              </a:rPr>
              <a:t>con</a:t>
            </a:r>
            <a:r>
              <a:rPr lang="es-ES" altLang="es-MX" sz="1400" dirty="0">
                <a:solidFill>
                  <a:srgbClr val="3EA5CD"/>
                </a:solidFill>
                <a:latin typeface="Barlow SemiBold"/>
              </a:rPr>
              <a:t> 71,7 km de </a:t>
            </a:r>
            <a:r>
              <a:rPr lang="es-ES" altLang="es-MX" sz="1400" dirty="0" smtClean="0">
                <a:solidFill>
                  <a:srgbClr val="3EA5CD"/>
                </a:solidFill>
                <a:latin typeface="Barlow SemiBold"/>
              </a:rPr>
              <a:t>nuevas </a:t>
            </a:r>
            <a:r>
              <a:rPr lang="es-ES" altLang="es-MX" sz="1400" dirty="0" err="1" smtClean="0">
                <a:solidFill>
                  <a:srgbClr val="3EA5CD"/>
                </a:solidFill>
                <a:latin typeface="Barlow SemiBold"/>
              </a:rPr>
              <a:t>ciclovias</a:t>
            </a:r>
            <a:r>
              <a:rPr lang="es-ES" altLang="es-MX" sz="1400" dirty="0" smtClean="0">
                <a:solidFill>
                  <a:srgbClr val="3EA5CD"/>
                </a:solidFill>
                <a:latin typeface="Barlow SemiBold"/>
              </a:rPr>
              <a:t>, </a:t>
            </a:r>
            <a:r>
              <a:rPr lang="es-ES" altLang="es-MX" sz="1400" dirty="0" smtClean="0">
                <a:solidFill>
                  <a:srgbClr val="1F3368"/>
                </a:solidFill>
                <a:latin typeface="Barlow SemiBold"/>
              </a:rPr>
              <a:t>creando </a:t>
            </a:r>
            <a:r>
              <a:rPr lang="es-ES" altLang="es-MX" sz="1400" dirty="0">
                <a:solidFill>
                  <a:srgbClr val="1F3368"/>
                </a:solidFill>
                <a:latin typeface="Barlow SemiBold"/>
              </a:rPr>
              <a:t>una </a:t>
            </a:r>
            <a:r>
              <a:rPr lang="es-ES" altLang="es-MX" sz="1400" dirty="0">
                <a:solidFill>
                  <a:srgbClr val="3EA5CD"/>
                </a:solidFill>
                <a:latin typeface="Barlow SemiBold"/>
              </a:rPr>
              <a:t>red de infraestructura </a:t>
            </a:r>
            <a:r>
              <a:rPr lang="es-ES" altLang="es-MX" sz="1400" dirty="0" smtClean="0">
                <a:solidFill>
                  <a:srgbClr val="3EA5CD"/>
                </a:solidFill>
                <a:latin typeface="Barlow SemiBold"/>
              </a:rPr>
              <a:t>ciclista </a:t>
            </a:r>
            <a:r>
              <a:rPr lang="es-ES" altLang="es-MX" sz="1400" dirty="0">
                <a:solidFill>
                  <a:srgbClr val="3EA5CD"/>
                </a:solidFill>
                <a:latin typeface="Barlow SemiBold"/>
              </a:rPr>
              <a:t>de más de 200 km</a:t>
            </a:r>
            <a:r>
              <a:rPr lang="es-ES" altLang="es-MX" sz="1400" dirty="0">
                <a:solidFill>
                  <a:srgbClr val="1F3368"/>
                </a:solidFill>
                <a:latin typeface="Barlow SemiBold"/>
              </a:rPr>
              <a:t>.</a:t>
            </a:r>
            <a:endParaRPr lang="es-MX" sz="1400" dirty="0">
              <a:solidFill>
                <a:srgbClr val="1F3368"/>
              </a:solidFill>
              <a:latin typeface="Barlow SemiBold"/>
            </a:endParaRPr>
          </a:p>
        </p:txBody>
      </p:sp>
      <p:pic>
        <p:nvPicPr>
          <p:cNvPr id="25" name="Imagen 24" descr="04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9986" y="4643693"/>
            <a:ext cx="178519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088" y="218282"/>
            <a:ext cx="531249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s-ES" sz="28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ARBORIZANDO YUCATÁN  </a:t>
            </a:r>
            <a:endParaRPr lang="es-ES" sz="28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1175399" y="799481"/>
            <a:ext cx="10319399" cy="4119327"/>
            <a:chOff x="-1175399" y="799481"/>
            <a:chExt cx="10319399" cy="4119327"/>
          </a:xfrm>
        </p:grpSpPr>
        <p:grpSp>
          <p:nvGrpSpPr>
            <p:cNvPr id="9" name="Grupo 8"/>
            <p:cNvGrpSpPr/>
            <p:nvPr/>
          </p:nvGrpSpPr>
          <p:grpSpPr>
            <a:xfrm>
              <a:off x="-1175399" y="799481"/>
              <a:ext cx="7312081" cy="4119327"/>
              <a:chOff x="-1383629" y="506994"/>
              <a:chExt cx="8056033" cy="4538439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83629" y="506994"/>
                <a:ext cx="8056033" cy="4538439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13205" y="829239"/>
                <a:ext cx="3594185" cy="982051"/>
              </a:xfrm>
              <a:prstGeom prst="rect">
                <a:avLst/>
              </a:prstGeom>
            </p:spPr>
          </p:pic>
        </p:grp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7"/>
            <a:stretch/>
          </p:blipFill>
          <p:spPr>
            <a:xfrm>
              <a:off x="4923325" y="1020362"/>
              <a:ext cx="4220675" cy="3234768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4798337" y="1537648"/>
              <a:ext cx="706170" cy="12327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864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E34992-2CD0-4068-CF5B-1EB53903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solidFill>
                  <a:srgbClr val="172551"/>
                </a:solidFill>
                <a:latin typeface="Barlow ExtraBold" panose="00000900000000000000" pitchFamily="2" charset="0"/>
                <a:cs typeface="Barlow Black"/>
              </a:rPr>
              <a:t>EFICIENCIA ENERGÉTICA Y ENERGÍAS RENOVABLES</a:t>
            </a:r>
            <a:endParaRPr lang="es-MX" sz="2400" dirty="0">
              <a:solidFill>
                <a:srgbClr val="172551"/>
              </a:solidFill>
              <a:latin typeface="Barlow ExtraBold" panose="00000900000000000000" pitchFamily="2" charset="0"/>
              <a:cs typeface="Barlow Black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2CA851A-9C7E-9092-A00D-253F4D1F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Estatus de proyectos de la Subsecretaría de Energía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770C196-84DE-2AC6-8235-3DB60669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935-5B93-4776-AF72-144ADD8FD2AA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7C5CF2B0-6043-506F-4DBF-D504DABC9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12" t="18293" r="37425" b="18791"/>
          <a:stretch/>
        </p:blipFill>
        <p:spPr>
          <a:xfrm>
            <a:off x="420581" y="798992"/>
            <a:ext cx="2410969" cy="3416440"/>
          </a:xfrm>
          <a:prstGeom prst="rect">
            <a:avLst/>
          </a:prstGeom>
        </p:spPr>
      </p:pic>
      <p:pic>
        <p:nvPicPr>
          <p:cNvPr id="14" name="Imagen 13" descr="04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05"/>
          <a:stretch/>
        </p:blipFill>
        <p:spPr>
          <a:xfrm>
            <a:off x="5974213" y="999715"/>
            <a:ext cx="2801089" cy="29721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28515" t="705" r="28614" b="1078"/>
          <a:stretch/>
        </p:blipFill>
        <p:spPr>
          <a:xfrm>
            <a:off x="3093969" y="798992"/>
            <a:ext cx="2617825" cy="33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8270" y="1020515"/>
            <a:ext cx="2820154" cy="3394472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>
                <a:latin typeface="Barlow" panose="00000500000000000000" pitchFamily="2" charset="0"/>
              </a:rPr>
              <a:t>PNUD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Under2 </a:t>
            </a:r>
            <a:r>
              <a:rPr lang="es-MX" sz="2200" dirty="0" err="1" smtClean="0">
                <a:latin typeface="Barlow" panose="00000500000000000000" pitchFamily="2" charset="0"/>
              </a:rPr>
              <a:t>Coalition</a:t>
            </a:r>
            <a:r>
              <a:rPr lang="es-MX" sz="2200" dirty="0" smtClean="0">
                <a:latin typeface="Barlow" panose="00000500000000000000" pitchFamily="2" charset="0"/>
              </a:rPr>
              <a:t> 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ICLEI</a:t>
            </a:r>
          </a:p>
          <a:p>
            <a:r>
              <a:rPr lang="es-MX" sz="2200" dirty="0" err="1" smtClean="0">
                <a:latin typeface="Barlow" panose="00000500000000000000" pitchFamily="2" charset="0"/>
              </a:rPr>
              <a:t>Climate</a:t>
            </a:r>
            <a:r>
              <a:rPr lang="es-MX" sz="2200" dirty="0" smtClean="0">
                <a:latin typeface="Barlow" panose="00000500000000000000" pitchFamily="2" charset="0"/>
              </a:rPr>
              <a:t> </a:t>
            </a:r>
            <a:r>
              <a:rPr lang="es-MX" sz="2200" dirty="0" err="1" smtClean="0">
                <a:latin typeface="Barlow" panose="00000500000000000000" pitchFamily="2" charset="0"/>
              </a:rPr>
              <a:t>Group</a:t>
            </a:r>
            <a:r>
              <a:rPr lang="es-MX" sz="2200" dirty="0" smtClean="0">
                <a:latin typeface="Barlow" panose="00000500000000000000" pitchFamily="2" charset="0"/>
              </a:rPr>
              <a:t> 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GCF-TF WWF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KAS</a:t>
            </a:r>
            <a:endParaRPr lang="es-MX" sz="2200" dirty="0">
              <a:latin typeface="Barlow" panose="00000500000000000000" pitchFamily="2" charset="0"/>
            </a:endParaRPr>
          </a:p>
          <a:p>
            <a:r>
              <a:rPr lang="es-MX" sz="2200" dirty="0" smtClean="0">
                <a:latin typeface="Barlow" panose="00000500000000000000" pitchFamily="2" charset="0"/>
              </a:rPr>
              <a:t>CCM</a:t>
            </a:r>
          </a:p>
          <a:p>
            <a:r>
              <a:rPr lang="es-MX" sz="2200" dirty="0" err="1" smtClean="0">
                <a:latin typeface="Barlow" panose="00000500000000000000" pitchFamily="2" charset="0"/>
              </a:rPr>
              <a:t>UkPact</a:t>
            </a:r>
            <a:r>
              <a:rPr lang="es-MX" sz="2200" dirty="0" smtClean="0">
                <a:latin typeface="Barlow" panose="00000500000000000000" pitchFamily="2" charset="0"/>
              </a:rPr>
              <a:t> 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PRONATURA </a:t>
            </a:r>
          </a:p>
          <a:p>
            <a:endParaRPr lang="es-MX" sz="2200" dirty="0">
              <a:latin typeface="Barlow" panose="00000500000000000000" pitchFamily="2" charset="0"/>
            </a:endParaRPr>
          </a:p>
        </p:txBody>
      </p:sp>
      <p:pic>
        <p:nvPicPr>
          <p:cNvPr id="4" name="Imagen 3" descr="04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444"/>
            <a:ext cx="9144000" cy="612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986" y="4643693"/>
            <a:ext cx="1785193" cy="396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800600" y="888057"/>
            <a:ext cx="36372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err="1" smtClean="0">
                <a:latin typeface="Barlow" panose="00000500000000000000" pitchFamily="2" charset="0"/>
              </a:rPr>
              <a:t>Biofin</a:t>
            </a:r>
            <a:endParaRPr lang="es-MX" sz="2200" dirty="0" smtClean="0">
              <a:latin typeface="Barlow" panose="00000500000000000000" pitchFamily="2" charset="0"/>
            </a:endParaRPr>
          </a:p>
          <a:p>
            <a:r>
              <a:rPr lang="es-MX" sz="2200" dirty="0" err="1" smtClean="0">
                <a:latin typeface="Barlow" panose="00000500000000000000" pitchFamily="2" charset="0"/>
              </a:rPr>
              <a:t>Climate</a:t>
            </a:r>
            <a:r>
              <a:rPr lang="es-MX" sz="2200" dirty="0" smtClean="0">
                <a:latin typeface="Barlow" panose="00000500000000000000" pitchFamily="2" charset="0"/>
              </a:rPr>
              <a:t> </a:t>
            </a:r>
            <a:r>
              <a:rPr lang="es-MX" sz="2200" dirty="0" err="1" smtClean="0">
                <a:latin typeface="Barlow" panose="00000500000000000000" pitchFamily="2" charset="0"/>
              </a:rPr>
              <a:t>focus</a:t>
            </a:r>
            <a:endParaRPr lang="es-MX" sz="2200" dirty="0" smtClean="0">
              <a:latin typeface="Barlow" panose="00000500000000000000" pitchFamily="2" charset="0"/>
            </a:endParaRPr>
          </a:p>
          <a:p>
            <a:r>
              <a:rPr lang="es-MX" sz="2200" dirty="0" smtClean="0">
                <a:latin typeface="Barlow" panose="00000500000000000000" pitchFamily="2" charset="0"/>
              </a:rPr>
              <a:t>MexicoCO2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ICM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WRI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GIZ</a:t>
            </a:r>
          </a:p>
          <a:p>
            <a:r>
              <a:rPr lang="es-MX" sz="2200" dirty="0" smtClean="0">
                <a:latin typeface="Barlow" panose="00000500000000000000" pitchFamily="2" charset="0"/>
              </a:rPr>
              <a:t>CONECC</a:t>
            </a:r>
          </a:p>
          <a:p>
            <a:r>
              <a:rPr lang="es-MX" sz="2200" dirty="0">
                <a:latin typeface="Barlow" panose="00000500000000000000" pitchFamily="2" charset="0"/>
              </a:rPr>
              <a:t>Centro Mario Molina</a:t>
            </a:r>
          </a:p>
          <a:p>
            <a:r>
              <a:rPr lang="es-MX" sz="2200" dirty="0">
                <a:latin typeface="Barlow" panose="00000500000000000000" pitchFamily="2" charset="0"/>
              </a:rPr>
              <a:t>CIPAD </a:t>
            </a:r>
          </a:p>
          <a:p>
            <a:endParaRPr lang="es-MX" sz="2200" dirty="0" smtClean="0">
              <a:latin typeface="Barlow" panose="00000500000000000000" pitchFamily="2" charset="0"/>
            </a:endParaRPr>
          </a:p>
          <a:p>
            <a:endParaRPr lang="es-MX" sz="2200" dirty="0">
              <a:latin typeface="Barlow" panose="00000500000000000000" pitchFamily="2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373899" y="203999"/>
            <a:ext cx="359744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s-ES" sz="28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ALIADOS  </a:t>
            </a:r>
            <a:endParaRPr lang="es-ES" sz="28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115949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gares emblemáticos de la ciudad de Mérida - Revista Yucat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 bwMode="auto">
          <a:xfrm>
            <a:off x="5101388" y="0"/>
            <a:ext cx="4247149" cy="4803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276726" y="460942"/>
            <a:ext cx="359744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l"/>
            <a:r>
              <a:rPr lang="es-ES" sz="2800" dirty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SIGUIENTES </a:t>
            </a:r>
            <a:r>
              <a:rPr lang="es-ES" sz="28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PASOS: </a:t>
            </a:r>
            <a:endParaRPr lang="es-ES" sz="28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  <p:pic>
        <p:nvPicPr>
          <p:cNvPr id="8" name="Imagen 7" descr="04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444"/>
            <a:ext cx="9144000" cy="6124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9986" y="4643693"/>
            <a:ext cx="1785193" cy="39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2053" y="1210532"/>
            <a:ext cx="47951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just">
              <a:spcAft>
                <a:spcPts val="1200"/>
              </a:spcAft>
              <a:buSzPct val="150000"/>
              <a:buFont typeface="Arial"/>
              <a:buChar char="•"/>
              <a:defRPr sz="3000"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Publicación del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Reglamento de la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LEY.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Barlow" panose="00000500000000000000" pitchFamily="2" charset="0"/>
            </a:endParaRPr>
          </a:p>
          <a:p>
            <a:pPr indent="-228600" algn="just">
              <a:spcAft>
                <a:spcPts val="1200"/>
              </a:spcAft>
              <a:buSzPct val="150000"/>
              <a:buFont typeface="Arial"/>
              <a:buChar char="•"/>
              <a:defRPr sz="3000"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Publicación de la actualización del  Programa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Especial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Estatal de Cambio Climatico  </a:t>
            </a:r>
          </a:p>
          <a:p>
            <a:pPr indent="-228600" algn="just">
              <a:spcAft>
                <a:spcPts val="1200"/>
              </a:spcAft>
              <a:buSzPct val="150000"/>
              <a:buFont typeface="Arial"/>
              <a:buChar char="•"/>
              <a:defRPr sz="3000"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Registro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Estatal de Emisiones de Gases y Compuestos de Efecto Invernadero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.</a:t>
            </a:r>
          </a:p>
          <a:p>
            <a:pPr indent="-228600" algn="just">
              <a:spcAft>
                <a:spcPts val="1200"/>
              </a:spcAft>
              <a:buSzPct val="150000"/>
              <a:buFont typeface="Arial"/>
              <a:buChar char="•"/>
              <a:defRPr sz="3000">
                <a:solidFill>
                  <a:srgbClr val="39393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Ruta de </a:t>
            </a:r>
            <a:r>
              <a:rPr lang="es-MX" sz="2000" dirty="0" err="1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descarbonización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Barlow" panose="00000500000000000000" pitchFamily="2" charset="0"/>
              </a:rPr>
              <a:t> del sector transporte 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37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504082" y="3368110"/>
            <a:ext cx="213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rgbClr val="172551"/>
                </a:solidFill>
                <a:latin typeface="Barlow Bold"/>
                <a:cs typeface="Barlow Bold"/>
              </a:rPr>
              <a:t>sds.yucatan.gob.mx</a:t>
            </a:r>
            <a:endParaRPr lang="es-ES" sz="1200" dirty="0">
              <a:solidFill>
                <a:srgbClr val="1395DC"/>
              </a:solidFill>
              <a:latin typeface="Barlow Bold"/>
              <a:cs typeface="Barlow Bold"/>
            </a:endParaRPr>
          </a:p>
        </p:txBody>
      </p:sp>
      <p:pic>
        <p:nvPicPr>
          <p:cNvPr id="8" name="Imagen 7" descr="04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444"/>
            <a:ext cx="9144000" cy="6124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9218" y="1793713"/>
            <a:ext cx="2775597" cy="6156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39091" y="184097"/>
            <a:ext cx="418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rgbClr val="172551"/>
                </a:solidFill>
                <a:latin typeface="Barlow ExtraBold" panose="00000900000000000000" pitchFamily="2" charset="0"/>
                <a:cs typeface="Barlow Black"/>
              </a:rPr>
              <a:t>LEY DE CAMBIO CLIMÁTICO DEL ESTADO DE YUCATÁN</a:t>
            </a:r>
          </a:p>
        </p:txBody>
      </p:sp>
    </p:spTree>
    <p:extLst>
      <p:ext uri="{BB962C8B-B14F-4D97-AF65-F5344CB8AC3E}">
        <p14:creationId xmlns:p14="http://schemas.microsoft.com/office/powerpoint/2010/main" val="34310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ucatán se suma a la campaña “Race to Zero” que impulsa la ONU – CANAL 13  MÉXICO">
            <a:extLst>
              <a:ext uri="{FF2B5EF4-FFF2-40B4-BE49-F238E27FC236}">
                <a16:creationId xmlns="" xmlns:a16="http://schemas.microsoft.com/office/drawing/2014/main" id="{CF9C35B3-C947-491D-9DE9-0C706FEE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1632045" y="895618"/>
            <a:ext cx="5818223" cy="27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435993" y="3713230"/>
            <a:ext cx="6210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spc="8" dirty="0">
                <a:solidFill>
                  <a:srgbClr val="000000"/>
                </a:solidFill>
                <a:latin typeface="Barlow" panose="00000500000000000000" pitchFamily="2" charset="0"/>
                <a:ea typeface="Arial Unicode MS"/>
              </a:rPr>
              <a:t>En febrero de 2022 el Estado de Yucatán se comprometió a lograr la </a:t>
            </a:r>
            <a:r>
              <a:rPr lang="es-ES_tradnl" sz="1400" b="1" spc="8" dirty="0">
                <a:solidFill>
                  <a:srgbClr val="000000"/>
                </a:solidFill>
                <a:latin typeface="Barlow" panose="00000500000000000000" pitchFamily="2" charset="0"/>
                <a:ea typeface="Arial Unicode MS"/>
              </a:rPr>
              <a:t>neutralidad en carbono </a:t>
            </a:r>
            <a:r>
              <a:rPr lang="es-ES_tradnl" sz="1400" spc="8" dirty="0">
                <a:solidFill>
                  <a:srgbClr val="000000"/>
                </a:solidFill>
                <a:latin typeface="Barlow" panose="00000500000000000000" pitchFamily="2" charset="0"/>
                <a:ea typeface="Arial Unicode MS"/>
              </a:rPr>
              <a:t>para 2050, mediante su adhesión a la campaña mundial de las Naciones Unidas </a:t>
            </a:r>
            <a:r>
              <a:rPr lang="es-ES_tradnl" sz="1400" b="1" spc="8" dirty="0">
                <a:solidFill>
                  <a:srgbClr val="077AEB"/>
                </a:solidFill>
                <a:latin typeface="Barlow" panose="00000500000000000000" pitchFamily="2" charset="0"/>
                <a:ea typeface="Arial Unicode MS"/>
              </a:rPr>
              <a:t>“</a:t>
            </a:r>
            <a:r>
              <a:rPr lang="es-ES_tradnl" sz="1400" b="1" spc="8" dirty="0" err="1">
                <a:solidFill>
                  <a:srgbClr val="077AEB"/>
                </a:solidFill>
                <a:latin typeface="Barlow" panose="00000500000000000000" pitchFamily="2" charset="0"/>
                <a:ea typeface="Arial Unicode MS"/>
              </a:rPr>
              <a:t>Race</a:t>
            </a:r>
            <a:r>
              <a:rPr lang="es-ES_tradnl" sz="1400" b="1" spc="8" dirty="0">
                <a:solidFill>
                  <a:srgbClr val="077AEB"/>
                </a:solidFill>
                <a:latin typeface="Barlow" panose="00000500000000000000" pitchFamily="2" charset="0"/>
                <a:ea typeface="Arial Unicode MS"/>
              </a:rPr>
              <a:t> to Zero”. </a:t>
            </a:r>
          </a:p>
          <a:p>
            <a:pPr algn="ctr"/>
            <a:endParaRPr lang="es-MX" sz="1400" b="1" dirty="0">
              <a:latin typeface="Barlow" panose="00000500000000000000" pitchFamily="2" charset="0"/>
            </a:endParaRPr>
          </a:p>
        </p:txBody>
      </p:sp>
      <p:pic>
        <p:nvPicPr>
          <p:cNvPr id="6" name="Imagen 5" descr="04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471"/>
            <a:ext cx="9144000" cy="61244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86000" y="225878"/>
            <a:ext cx="4572000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DECLARATORIA</a:t>
            </a:r>
            <a:endParaRPr lang="es-MX" sz="24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409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04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471"/>
            <a:ext cx="9144000" cy="61244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2402157" y="1011628"/>
          <a:ext cx="5303003" cy="346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22879" y="1326936"/>
            <a:ext cx="2075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CICLIMA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Consejo estatal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CRCCPY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Agenda 2030</a:t>
            </a:r>
          </a:p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GCF-TF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ICLEI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CCM</a:t>
            </a:r>
            <a:endParaRPr lang="es-MX" sz="1200" dirty="0">
              <a:solidFill>
                <a:srgbClr val="0061AC"/>
              </a:solidFill>
              <a:latin typeface="Barlow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21158" y="3071197"/>
            <a:ext cx="2761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Inventario de </a:t>
            </a:r>
            <a:r>
              <a:rPr lang="es-MX" sz="1200" b="1" dirty="0" err="1" smtClean="0">
                <a:solidFill>
                  <a:srgbClr val="0061AC"/>
                </a:solidFill>
                <a:latin typeface="Barlow" panose="00000500000000000000" pitchFamily="2" charset="0"/>
              </a:rPr>
              <a:t>CyGEI</a:t>
            </a:r>
            <a:endParaRPr lang="es-MX" sz="1200" b="1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PEECC*</a:t>
            </a:r>
          </a:p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Registro Estatal de Emisiones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Programa Especial 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Acción </a:t>
            </a:r>
            <a:r>
              <a:rPr lang="es-MX" sz="1200" dirty="0">
                <a:solidFill>
                  <a:srgbClr val="0061AC"/>
                </a:solidFill>
                <a:latin typeface="Barlow" panose="00000500000000000000" pitchFamily="2" charset="0"/>
              </a:rPr>
              <a:t>p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or 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el 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Clima</a:t>
            </a:r>
          </a:p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Presupuesto de carbono</a:t>
            </a:r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 </a:t>
            </a:r>
            <a:endParaRPr lang="es-MX" sz="1200" b="1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pPr algn="r"/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Rutas de </a:t>
            </a:r>
            <a:r>
              <a:rPr lang="es-MX" sz="1200" b="1" dirty="0" err="1" smtClean="0">
                <a:solidFill>
                  <a:srgbClr val="0061AC"/>
                </a:solidFill>
                <a:latin typeface="Barlow" panose="00000500000000000000" pitchFamily="2" charset="0"/>
              </a:rPr>
              <a:t>descarbonización</a:t>
            </a:r>
            <a:endParaRPr lang="es-MX" sz="1200" b="1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Estrategia REDD+</a:t>
            </a:r>
          </a:p>
          <a:p>
            <a:pPr algn="r"/>
            <a:endParaRPr lang="es-MX" sz="1200" dirty="0" smtClean="0">
              <a:solidFill>
                <a:srgbClr val="0061AC"/>
              </a:solidFill>
              <a:latin typeface="Barlow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82832" y="1419270"/>
            <a:ext cx="215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LCCEY y su Reglamento*</a:t>
            </a:r>
          </a:p>
          <a:p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LPAEY y su Reglamento</a:t>
            </a:r>
          </a:p>
          <a:p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Ley de 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Movilidad</a:t>
            </a:r>
            <a:endParaRPr lang="es-MX" sz="1200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Ley de Desarrollo Forestal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09649" y="740573"/>
            <a:ext cx="19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NDC Nacionales</a:t>
            </a:r>
          </a:p>
          <a:p>
            <a:pPr algn="r"/>
            <a:r>
              <a:rPr lang="es-MX" sz="1200" b="1" dirty="0" err="1" smtClean="0">
                <a:solidFill>
                  <a:srgbClr val="0061AC"/>
                </a:solidFill>
                <a:latin typeface="Barlow" panose="00000500000000000000" pitchFamily="2" charset="0"/>
              </a:rPr>
              <a:t>Race</a:t>
            </a:r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 to Zero</a:t>
            </a:r>
          </a:p>
          <a:p>
            <a:pPr algn="r"/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Declaración de Rio Branco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969496" y="1395235"/>
            <a:ext cx="1280307" cy="1471617"/>
            <a:chOff x="956197" y="371949"/>
            <a:chExt cx="1280307" cy="147161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Hexágono 12"/>
            <p:cNvSpPr/>
            <p:nvPr/>
          </p:nvSpPr>
          <p:spPr>
            <a:xfrm rot="5400000">
              <a:off x="860542" y="467604"/>
              <a:ext cx="1471617" cy="128030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ágono 4"/>
            <p:cNvSpPr/>
            <p:nvPr/>
          </p:nvSpPr>
          <p:spPr>
            <a:xfrm>
              <a:off x="1155712" y="601276"/>
              <a:ext cx="881277" cy="10129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b="1" kern="1200" dirty="0" smtClean="0">
                  <a:latin typeface="Barlow" panose="00000500000000000000" pitchFamily="2" charset="0"/>
                </a:rPr>
                <a:t>Comisiones y grupos de trabajo</a:t>
              </a:r>
              <a:endParaRPr lang="es-MX" sz="1050" b="1" kern="1200" dirty="0">
                <a:latin typeface="Barlow" panose="00000500000000000000" pitchFamily="2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6920090" y="2866852"/>
            <a:ext cx="1929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Fondo Ambiental</a:t>
            </a:r>
          </a:p>
          <a:p>
            <a:r>
              <a:rPr lang="es-MX" sz="1200" b="1" dirty="0" smtClean="0">
                <a:solidFill>
                  <a:srgbClr val="0061AC"/>
                </a:solidFill>
                <a:latin typeface="Barlow" panose="00000500000000000000" pitchFamily="2" charset="0"/>
              </a:rPr>
              <a:t>Impuestos ecológicos</a:t>
            </a:r>
          </a:p>
          <a:p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Carbono verde</a:t>
            </a:r>
          </a:p>
          <a:p>
            <a:r>
              <a:rPr lang="es-MX" sz="1200" dirty="0">
                <a:solidFill>
                  <a:srgbClr val="0061AC"/>
                </a:solidFill>
                <a:latin typeface="Barlow" panose="00000500000000000000" pitchFamily="2" charset="0"/>
              </a:rPr>
              <a:t>C</a:t>
            </a:r>
            <a:r>
              <a:rPr lang="es-MX" sz="1200" dirty="0" smtClean="0">
                <a:solidFill>
                  <a:srgbClr val="0061AC"/>
                </a:solidFill>
                <a:latin typeface="Barlow" panose="00000500000000000000" pitchFamily="2" charset="0"/>
              </a:rPr>
              <a:t>arbono azul</a:t>
            </a:r>
          </a:p>
          <a:p>
            <a:endParaRPr lang="es-MX" sz="1200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endParaRPr lang="es-MX" sz="1200" dirty="0" smtClean="0">
              <a:solidFill>
                <a:srgbClr val="0061AC"/>
              </a:solidFill>
              <a:latin typeface="Barlow" panose="00000500000000000000" pitchFamily="2" charset="0"/>
            </a:endParaRPr>
          </a:p>
          <a:p>
            <a:endParaRPr lang="es-MX" sz="1200" dirty="0" smtClean="0">
              <a:solidFill>
                <a:srgbClr val="0061AC"/>
              </a:solidFill>
              <a:latin typeface="Barlow" panose="00000500000000000000" pitchFamily="2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417213" y="219760"/>
            <a:ext cx="454055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l">
              <a:spcBef>
                <a:spcPct val="0"/>
              </a:spcBef>
            </a:pPr>
            <a:r>
              <a:rPr lang="es-419" sz="20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ALINEACIÓN </a:t>
            </a:r>
            <a:endParaRPr sz="20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7258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19" y="850643"/>
            <a:ext cx="1705595" cy="220651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TextBox 3"/>
          <p:cNvSpPr txBox="1"/>
          <p:nvPr/>
        </p:nvSpPr>
        <p:spPr>
          <a:xfrm>
            <a:off x="417213" y="219760"/>
            <a:ext cx="454055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l">
              <a:spcBef>
                <a:spcPct val="0"/>
              </a:spcBef>
            </a:pPr>
            <a:r>
              <a:rPr lang="es-419" sz="20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MARCO LEGAL Y NORMATIVO</a:t>
            </a:r>
            <a:endParaRPr sz="20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C5CF2B0-6043-506F-4DBF-D504DABC9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2" t="18293" r="37425" b="18791"/>
          <a:stretch/>
        </p:blipFill>
        <p:spPr>
          <a:xfrm>
            <a:off x="5730272" y="800904"/>
            <a:ext cx="1579218" cy="22378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1312" t="12385" r="32049" b="4554"/>
          <a:stretch/>
        </p:blipFill>
        <p:spPr>
          <a:xfrm>
            <a:off x="7033898" y="2207254"/>
            <a:ext cx="1760415" cy="22448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0" y="1230669"/>
            <a:ext cx="2044108" cy="27267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F63A62-C60D-5560-11B5-46BE19BA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282" y="2152081"/>
            <a:ext cx="1768146" cy="227702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4" name="object 13">
            <a:extLst>
              <a:ext uri="{FF2B5EF4-FFF2-40B4-BE49-F238E27FC236}">
                <a16:creationId xmlns:a16="http://schemas.microsoft.com/office/drawing/2014/main" xmlns="" id="{E19AD826-1003-E04A-BC2B-ED718BBB2E5F}"/>
              </a:ext>
            </a:extLst>
          </p:cNvPr>
          <p:cNvSpPr/>
          <p:nvPr/>
        </p:nvSpPr>
        <p:spPr>
          <a:xfrm>
            <a:off x="2115044" y="2603545"/>
            <a:ext cx="4793020" cy="687050"/>
          </a:xfrm>
          <a:custGeom>
            <a:avLst/>
            <a:gdLst/>
            <a:ahLst/>
            <a:cxnLst/>
            <a:rect l="l" t="t" r="r" b="b"/>
            <a:pathLst>
              <a:path w="5191125" h="1400175">
                <a:moveTo>
                  <a:pt x="5123144" y="1400174"/>
                </a:moveTo>
                <a:lnTo>
                  <a:pt x="67608" y="1400174"/>
                </a:lnTo>
                <a:lnTo>
                  <a:pt x="41328" y="1394861"/>
                </a:lnTo>
                <a:lnTo>
                  <a:pt x="19834" y="1380384"/>
                </a:lnTo>
                <a:lnTo>
                  <a:pt x="5325" y="1358937"/>
                </a:lnTo>
                <a:lnTo>
                  <a:pt x="0" y="1332714"/>
                </a:lnTo>
                <a:lnTo>
                  <a:pt x="0" y="67460"/>
                </a:lnTo>
                <a:lnTo>
                  <a:pt x="5325" y="41237"/>
                </a:lnTo>
                <a:lnTo>
                  <a:pt x="19834" y="19790"/>
                </a:lnTo>
                <a:lnTo>
                  <a:pt x="41328" y="5313"/>
                </a:lnTo>
                <a:lnTo>
                  <a:pt x="67608" y="0"/>
                </a:lnTo>
                <a:lnTo>
                  <a:pt x="5123144" y="0"/>
                </a:lnTo>
                <a:lnTo>
                  <a:pt x="5149425" y="5313"/>
                </a:lnTo>
                <a:lnTo>
                  <a:pt x="5170919" y="19790"/>
                </a:lnTo>
                <a:lnTo>
                  <a:pt x="5185428" y="41237"/>
                </a:lnTo>
                <a:lnTo>
                  <a:pt x="5190753" y="67460"/>
                </a:lnTo>
                <a:lnTo>
                  <a:pt x="5190753" y="1332714"/>
                </a:lnTo>
                <a:lnTo>
                  <a:pt x="5185428" y="1358937"/>
                </a:lnTo>
                <a:lnTo>
                  <a:pt x="5170919" y="1380384"/>
                </a:lnTo>
                <a:lnTo>
                  <a:pt x="5149425" y="1394861"/>
                </a:lnTo>
                <a:lnTo>
                  <a:pt x="5123144" y="140017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lvl="0" algn="ctr"/>
            <a:endParaRPr lang="es-MX" b="1" dirty="0">
              <a:solidFill>
                <a:srgbClr val="1395DC"/>
              </a:solidFill>
              <a:latin typeface="Barlow" panose="00000500000000000000" pitchFamily="50" charset="0"/>
            </a:endParaRPr>
          </a:p>
        </p:txBody>
      </p:sp>
      <p:pic>
        <p:nvPicPr>
          <p:cNvPr id="15" name="Imagen 14" descr="04-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471"/>
            <a:ext cx="9144000" cy="6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04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444"/>
            <a:ext cx="9144000" cy="612444"/>
          </a:xfrm>
          <a:prstGeom prst="rect">
            <a:avLst/>
          </a:prstGeom>
        </p:spPr>
      </p:pic>
      <p:sp>
        <p:nvSpPr>
          <p:cNvPr id="22" name="TextBox 3"/>
          <p:cNvSpPr txBox="1"/>
          <p:nvPr/>
        </p:nvSpPr>
        <p:spPr>
          <a:xfrm>
            <a:off x="1508347" y="219760"/>
            <a:ext cx="59473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5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>
              <a:spcBef>
                <a:spcPct val="0"/>
              </a:spcBef>
            </a:pPr>
            <a:r>
              <a:rPr lang="es-419" sz="2400" dirty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</a:rPr>
              <a:t>PRINCIPALES FUENTES DE EMISIONES</a:t>
            </a:r>
            <a:endParaRPr sz="24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44" y="1041149"/>
            <a:ext cx="5355190" cy="30148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3" b="12983"/>
          <a:stretch/>
        </p:blipFill>
        <p:spPr>
          <a:xfrm>
            <a:off x="-240869" y="973047"/>
            <a:ext cx="4674797" cy="31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68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7428" y="117300"/>
            <a:ext cx="8645461" cy="43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rgbClr val="172551"/>
                </a:solidFill>
                <a:latin typeface="Barlow ExtraBold" panose="00000900000000000000" pitchFamily="2" charset="0"/>
                <a:cs typeface="Barlow Black"/>
              </a:rPr>
              <a:t>LÍNEA BASE Y ESCENARIO DE MITIGACIÓN</a:t>
            </a:r>
            <a:endParaRPr lang="es-ES" sz="2400" dirty="0">
              <a:solidFill>
                <a:srgbClr val="172551"/>
              </a:solidFill>
              <a:latin typeface="Barlow ExtraBold" panose="00000900000000000000" pitchFamily="2" charset="0"/>
              <a:cs typeface="Barlow Black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A526B2B-56D5-42D3-81B3-9ADD220ADBB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4172" y="598715"/>
          <a:ext cx="8686800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04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5511" y="380999"/>
            <a:ext cx="8645461" cy="598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rgbClr val="172551"/>
                </a:solidFill>
                <a:latin typeface="Barlow ExtraBold" panose="00000900000000000000" pitchFamily="2" charset="0"/>
                <a:cs typeface="Barlow Black"/>
              </a:rPr>
              <a:t>METAS DE MITIGACIÓN</a:t>
            </a:r>
            <a:endParaRPr lang="es-ES" sz="2400" dirty="0">
              <a:solidFill>
                <a:srgbClr val="172551"/>
              </a:solidFill>
              <a:latin typeface="Barlow ExtraBold" panose="00000900000000000000" pitchFamily="2" charset="0"/>
              <a:cs typeface="Barlow Black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105492"/>
              </p:ext>
            </p:extLst>
          </p:nvPr>
        </p:nvGraphicFramePr>
        <p:xfrm>
          <a:off x="449986" y="1412845"/>
          <a:ext cx="791611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39"/>
                <a:gridCol w="2627006"/>
                <a:gridCol w="2917372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Barlow" panose="00000500000000000000" pitchFamily="2" charset="0"/>
                        </a:rPr>
                        <a:t>Corto </a:t>
                      </a:r>
                      <a:endParaRPr lang="es-MX" sz="1800" dirty="0">
                        <a:latin typeface="Barlow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Barlow" panose="00000500000000000000" pitchFamily="2" charset="0"/>
                        </a:rPr>
                        <a:t>Mediano </a:t>
                      </a:r>
                      <a:endParaRPr lang="es-MX" sz="1800" dirty="0">
                        <a:latin typeface="Barlow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Barlow" panose="00000500000000000000" pitchFamily="2" charset="0"/>
                        </a:rPr>
                        <a:t>Largo plazo</a:t>
                      </a:r>
                      <a:endParaRPr lang="es-MX" sz="1800" dirty="0">
                        <a:latin typeface="Barlow" panose="000005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17145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Reducir al 2024 el 10% de las emisiones netas de gases de efecto invernadero en comparación de la línea base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Reducir al 2030 el 50% de las emisiones netas de gases de efecto invernadero en comparación a la línea base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Reducir al año 2050 el 100% de las emisiones netas de gases de efecto invernadero en comparación a la línea base</a:t>
                      </a:r>
                      <a:endParaRPr lang="es-MX" sz="1600" kern="1200" dirty="0" smtClean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Imagen 5" descr="04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9804" y="110259"/>
            <a:ext cx="8645461" cy="598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rgbClr val="172551"/>
                </a:solidFill>
                <a:latin typeface="Barlow ExtraBold" panose="00000900000000000000" pitchFamily="2" charset="0"/>
                <a:cs typeface="Barlow Black"/>
              </a:rPr>
              <a:t>ACCIONES DE MITIGACIÓN</a:t>
            </a:r>
            <a:endParaRPr lang="es-ES" sz="2400" dirty="0">
              <a:solidFill>
                <a:srgbClr val="172551"/>
              </a:solidFill>
              <a:latin typeface="Barlow ExtraBold" panose="00000900000000000000" pitchFamily="2" charset="0"/>
              <a:cs typeface="Barlow Black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197429" y="941614"/>
          <a:ext cx="6498771" cy="27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257"/>
                <a:gridCol w="2166257"/>
                <a:gridCol w="2166257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Sector </a:t>
                      </a:r>
                      <a:endParaRPr lang="es-MX" sz="1800" kern="1200" dirty="0">
                        <a:solidFill>
                          <a:schemeClr val="bg1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Número de acciones</a:t>
                      </a:r>
                      <a:endParaRPr lang="es-MX" sz="1800" kern="1200" dirty="0">
                        <a:solidFill>
                          <a:schemeClr val="bg1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Potencial de mitigación al 2050 </a:t>
                      </a:r>
                    </a:p>
                    <a:p>
                      <a:pPr algn="ctr"/>
                      <a:r>
                        <a:rPr lang="es-ES" sz="1800" kern="1200" dirty="0" smtClean="0"/>
                        <a:t>(</a:t>
                      </a:r>
                      <a:r>
                        <a:rPr lang="es-ES" sz="1800" kern="1200" dirty="0" err="1" smtClean="0"/>
                        <a:t>Gg</a:t>
                      </a:r>
                      <a:r>
                        <a:rPr lang="es-ES" sz="1800" kern="1200" dirty="0" smtClean="0"/>
                        <a:t> CO2e)</a:t>
                      </a:r>
                      <a:endParaRPr lang="es-MX" sz="1800" kern="1200" dirty="0">
                        <a:solidFill>
                          <a:schemeClr val="bg1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Energía 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15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18,789.8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Transporte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10,449.0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Procesos industriales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1,295.1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Agropecuario-forestal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11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3,581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Residuos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588.4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Total </a:t>
                      </a:r>
                      <a:endParaRPr lang="es-MX" sz="1600" b="1" kern="1200" dirty="0" smtClean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43</a:t>
                      </a:r>
                      <a:endParaRPr lang="es-MX" sz="1600" b="1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34,704</a:t>
                      </a:r>
                      <a:endParaRPr lang="es-MX" sz="1600" b="1" kern="1200" dirty="0">
                        <a:solidFill>
                          <a:srgbClr val="002060"/>
                        </a:solidFill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25616" y="3862280"/>
            <a:ext cx="659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Barlow" panose="00000500000000000000" pitchFamily="2" charset="0"/>
              </a:rPr>
              <a:t>Las emisiones netas proyectadas al 2050 son </a:t>
            </a:r>
            <a:r>
              <a:rPr lang="es-MX" dirty="0">
                <a:solidFill>
                  <a:srgbClr val="002060"/>
                </a:solidFill>
                <a:latin typeface="Barlow" panose="00000500000000000000" pitchFamily="2" charset="0"/>
              </a:rPr>
              <a:t>30,985.21 </a:t>
            </a:r>
            <a:r>
              <a:rPr lang="es-MX" dirty="0" err="1">
                <a:solidFill>
                  <a:srgbClr val="002060"/>
                </a:solidFill>
                <a:latin typeface="Barlow" panose="00000500000000000000" pitchFamily="2" charset="0"/>
              </a:rPr>
              <a:t>Gg</a:t>
            </a:r>
            <a:r>
              <a:rPr lang="es-MX" dirty="0">
                <a:solidFill>
                  <a:srgbClr val="002060"/>
                </a:solidFill>
                <a:latin typeface="Barlow" panose="00000500000000000000" pitchFamily="2" charset="0"/>
              </a:rPr>
              <a:t> CO2e</a:t>
            </a:r>
            <a:r>
              <a:rPr lang="es-ES" dirty="0">
                <a:solidFill>
                  <a:srgbClr val="002060"/>
                </a:solidFill>
                <a:latin typeface="Barlow" panose="00000500000000000000" pitchFamily="2" charset="0"/>
              </a:rPr>
              <a:t> </a:t>
            </a:r>
            <a:endParaRPr lang="es-MX" dirty="0">
              <a:solidFill>
                <a:srgbClr val="002060"/>
              </a:solidFill>
              <a:latin typeface="Barlow" panose="00000500000000000000" pitchFamily="2" charset="0"/>
            </a:endParaRPr>
          </a:p>
        </p:txBody>
      </p:sp>
      <p:pic>
        <p:nvPicPr>
          <p:cNvPr id="6" name="Imagen 5" descr="04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986" y="4643693"/>
            <a:ext cx="178519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Irizar y CAF pugnarán por el 'bus exprés' de Vitori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0152" y="2917932"/>
            <a:ext cx="1482711" cy="14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524" y="3028334"/>
            <a:ext cx="1481846" cy="1307306"/>
          </a:xfrm>
          <a:prstGeom prst="rect">
            <a:avLst/>
          </a:prstGeom>
        </p:spPr>
      </p:pic>
      <p:pic>
        <p:nvPicPr>
          <p:cNvPr id="68616" name="Picture 8" descr="El Irizar ie bus en detal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"/>
          <a:stretch/>
        </p:blipFill>
        <p:spPr bwMode="auto">
          <a:xfrm>
            <a:off x="2041195" y="2916524"/>
            <a:ext cx="1477112" cy="14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Irizar siembra 30 autobuses cero emisiones en Valladolid | Revista Ty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 bwMode="auto">
          <a:xfrm>
            <a:off x="238385" y="3081143"/>
            <a:ext cx="1478860" cy="12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1881" y="2916525"/>
            <a:ext cx="1475363" cy="281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ES" sz="1350" b="1" dirty="0">
                <a:solidFill>
                  <a:prstClr val="white"/>
                </a:solidFill>
                <a:latin typeface="Barlow" panose="00000500000000000000" pitchFamily="2" charset="0"/>
              </a:rPr>
              <a:t>FLEXIBLE</a:t>
            </a:r>
            <a:endParaRPr lang="es-MX" sz="1350" b="1" dirty="0">
              <a:solidFill>
                <a:prstClr val="white"/>
              </a:solidFill>
              <a:latin typeface="Barlow" panose="00000500000000000000" pitchFamily="2" charset="0"/>
            </a:endParaRPr>
          </a:p>
        </p:txBody>
      </p:sp>
      <p:pic>
        <p:nvPicPr>
          <p:cNvPr id="68614" name="Picture 6" descr="Irizar ie tram - Irizar e-mobility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069" y="3081143"/>
            <a:ext cx="1478860" cy="12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2042944" y="2916524"/>
            <a:ext cx="1475363" cy="281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ES" sz="1350" b="1" dirty="0">
                <a:solidFill>
                  <a:prstClr val="white"/>
                </a:solidFill>
                <a:latin typeface="Barlow" panose="00000500000000000000" pitchFamily="2" charset="0"/>
              </a:rPr>
              <a:t>MODERNO</a:t>
            </a:r>
            <a:endParaRPr lang="es-MX" sz="1350" b="1" dirty="0">
              <a:solidFill>
                <a:prstClr val="white"/>
              </a:solidFill>
              <a:latin typeface="Barlow" panose="00000500000000000000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44007" y="2916524"/>
            <a:ext cx="1475363" cy="281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ES" sz="1350" b="1" dirty="0">
                <a:solidFill>
                  <a:prstClr val="white"/>
                </a:solidFill>
                <a:latin typeface="Barlow" panose="00000500000000000000" pitchFamily="2" charset="0"/>
              </a:rPr>
              <a:t>ELÉCTRICO</a:t>
            </a:r>
            <a:endParaRPr lang="es-MX" sz="1350" b="1" dirty="0">
              <a:solidFill>
                <a:prstClr val="white"/>
              </a:solidFill>
              <a:latin typeface="Barlow" panose="00000500000000000000" pitchFamily="2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645070" y="2916524"/>
            <a:ext cx="1475363" cy="281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ES" sz="1350" b="1" dirty="0">
                <a:solidFill>
                  <a:prstClr val="white"/>
                </a:solidFill>
                <a:latin typeface="Barlow" panose="00000500000000000000" pitchFamily="2" charset="0"/>
              </a:rPr>
              <a:t>ACCESIBLES</a:t>
            </a:r>
            <a:endParaRPr lang="es-MX" sz="1350" b="1" dirty="0">
              <a:solidFill>
                <a:prstClr val="white"/>
              </a:solidFill>
              <a:latin typeface="Barlow" panose="00000500000000000000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407499" y="2893859"/>
            <a:ext cx="1475363" cy="2810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ES" sz="1350" b="1" dirty="0">
                <a:solidFill>
                  <a:prstClr val="white"/>
                </a:solidFill>
                <a:latin typeface="Barlow" panose="00000500000000000000" pitchFamily="2" charset="0"/>
              </a:rPr>
              <a:t>SILENCIOSO</a:t>
            </a:r>
            <a:endParaRPr lang="es-MX" sz="1350" b="1" dirty="0">
              <a:solidFill>
                <a:prstClr val="white"/>
              </a:solidFill>
              <a:latin typeface="Barlow" panose="00000500000000000000" pitchFamily="2" charset="0"/>
            </a:endParaRPr>
          </a:p>
        </p:txBody>
      </p:sp>
      <p:sp>
        <p:nvSpPr>
          <p:cNvPr id="29" name="Triángulo isósceles 28"/>
          <p:cNvSpPr/>
          <p:nvPr/>
        </p:nvSpPr>
        <p:spPr>
          <a:xfrm rot="10800000">
            <a:off x="795648" y="3197568"/>
            <a:ext cx="364332" cy="19539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riángulo isósceles 29"/>
          <p:cNvSpPr/>
          <p:nvPr/>
        </p:nvSpPr>
        <p:spPr>
          <a:xfrm rot="10800000">
            <a:off x="2603574" y="3182611"/>
            <a:ext cx="364332" cy="19539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iángulo isósceles 30"/>
          <p:cNvSpPr/>
          <p:nvPr/>
        </p:nvSpPr>
        <p:spPr>
          <a:xfrm rot="10800000">
            <a:off x="4399522" y="3197568"/>
            <a:ext cx="364332" cy="19539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riángulo isósceles 31"/>
          <p:cNvSpPr/>
          <p:nvPr/>
        </p:nvSpPr>
        <p:spPr>
          <a:xfrm rot="10800000">
            <a:off x="6200585" y="3198019"/>
            <a:ext cx="364332" cy="19539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riángulo isósceles 32"/>
          <p:cNvSpPr/>
          <p:nvPr/>
        </p:nvSpPr>
        <p:spPr>
          <a:xfrm rot="10800000">
            <a:off x="7963015" y="3172814"/>
            <a:ext cx="364332" cy="19539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4" name="Imagen 33" descr="04-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94"/>
            <a:ext cx="9144000" cy="6124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824" y="160194"/>
            <a:ext cx="2731433" cy="2342781"/>
          </a:xfrm>
          <a:prstGeom prst="rect">
            <a:avLst/>
          </a:prstGeom>
        </p:spPr>
      </p:pic>
      <p:sp>
        <p:nvSpPr>
          <p:cNvPr id="73" name="Google Shape;110;p2"/>
          <p:cNvSpPr txBox="1">
            <a:spLocks/>
          </p:cNvSpPr>
          <p:nvPr/>
        </p:nvSpPr>
        <p:spPr>
          <a:xfrm>
            <a:off x="604639" y="905478"/>
            <a:ext cx="4350224" cy="10004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Primer servicio de transporte rápido </a:t>
            </a:r>
            <a:r>
              <a:rPr lang="es-MX" sz="1800" b="1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100% eléctrico </a:t>
            </a:r>
            <a:r>
              <a:rPr lang="es-MX" sz="180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del sureste.</a:t>
            </a:r>
          </a:p>
          <a:p>
            <a:pPr marL="285750" indent="-285750">
              <a:spcBef>
                <a:spcPts val="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lang="es-MX" sz="1800" dirty="0" smtClean="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indent="-285750">
              <a:spcBef>
                <a:spcPts val="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800" b="1" dirty="0" smtClean="0">
                <a:solidFill>
                  <a:srgbClr val="002060"/>
                </a:solidFill>
                <a:latin typeface="Barlow" panose="00000500000000000000" pitchFamily="2" charset="0"/>
              </a:rPr>
              <a:t>+129 km </a:t>
            </a:r>
            <a:r>
              <a:rPr lang="es-MX" sz="1800" dirty="0" smtClean="0">
                <a:solidFill>
                  <a:srgbClr val="002060"/>
                </a:solidFill>
                <a:latin typeface="Barlow" panose="00000500000000000000" pitchFamily="2" charset="0"/>
              </a:rPr>
              <a:t>en 4 </a:t>
            </a:r>
            <a:r>
              <a:rPr lang="es-MX" sz="1800" dirty="0">
                <a:solidFill>
                  <a:srgbClr val="002060"/>
                </a:solidFill>
                <a:latin typeface="Barlow" panose="00000500000000000000" pitchFamily="2" charset="0"/>
              </a:rPr>
              <a:t>rutas que conectarán con otras 100 rutas de transporte público en Mérida</a:t>
            </a:r>
          </a:p>
          <a:p>
            <a:pPr marL="285750" indent="-285750">
              <a:spcBef>
                <a:spcPts val="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lang="es-MX" sz="1800" b="1" dirty="0">
              <a:solidFill>
                <a:srgbClr val="002060"/>
              </a:solidFill>
              <a:latin typeface="Barlow"/>
              <a:sym typeface="Barlow"/>
            </a:endParaRPr>
          </a:p>
        </p:txBody>
      </p:sp>
      <p:sp>
        <p:nvSpPr>
          <p:cNvPr id="74" name="Google Shape;111;p2"/>
          <p:cNvSpPr txBox="1"/>
          <p:nvPr/>
        </p:nvSpPr>
        <p:spPr>
          <a:xfrm>
            <a:off x="139359" y="4622494"/>
            <a:ext cx="3803671" cy="4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buClr>
                <a:srgbClr val="193B76"/>
              </a:buClr>
              <a:buSzPts val="1600"/>
            </a:pPr>
            <a:r>
              <a:rPr lang="es-MX" sz="1200" dirty="0" smtClean="0">
                <a:solidFill>
                  <a:srgbClr val="193B76"/>
                </a:solidFill>
                <a:latin typeface="Barlow"/>
                <a:ea typeface="Barlow"/>
                <a:cs typeface="Barlow"/>
                <a:sym typeface="Barlow"/>
              </a:rPr>
              <a:t>Los </a:t>
            </a:r>
            <a:r>
              <a:rPr lang="es-MX" sz="1200" dirty="0">
                <a:solidFill>
                  <a:srgbClr val="193B76"/>
                </a:solidFill>
                <a:latin typeface="Barlow"/>
                <a:ea typeface="Barlow"/>
                <a:cs typeface="Barlow"/>
                <a:sym typeface="Barlow"/>
              </a:rPr>
              <a:t>únicos estados de México que cuentan con rutas eléctricas son: Jalisco, Puebla y CDMX. 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11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5241" y="3445089"/>
            <a:ext cx="559847" cy="55984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114;p2"/>
          <p:cNvSpPr txBox="1"/>
          <p:nvPr/>
        </p:nvSpPr>
        <p:spPr>
          <a:xfrm>
            <a:off x="27892" y="20342"/>
            <a:ext cx="5151362" cy="79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70C0"/>
              </a:buClr>
              <a:buSzPts val="3600"/>
            </a:pPr>
            <a:r>
              <a:rPr lang="es-MX" sz="2700" dirty="0" smtClean="0">
                <a:solidFill>
                  <a:srgbClr val="172551"/>
                </a:solidFill>
                <a:latin typeface="Barlow ExtraBold" panose="00000900000000000000" pitchFamily="2" charset="0"/>
                <a:ea typeface="+mj-ea"/>
                <a:cs typeface="Barlow Black"/>
                <a:sym typeface="Barlow"/>
              </a:rPr>
              <a:t>IE-TRAM</a:t>
            </a:r>
            <a:endParaRPr sz="2700" dirty="0">
              <a:solidFill>
                <a:srgbClr val="172551"/>
              </a:solidFill>
              <a:latin typeface="Barlow ExtraBold" panose="00000900000000000000" pitchFamily="2" charset="0"/>
              <a:ea typeface="+mj-ea"/>
              <a:cs typeface="Barlow Black"/>
              <a:sym typeface="Arial"/>
            </a:endParaRPr>
          </a:p>
        </p:txBody>
      </p:sp>
      <p:cxnSp>
        <p:nvCxnSpPr>
          <p:cNvPr id="78" name="Google Shape;118;p2"/>
          <p:cNvCxnSpPr/>
          <p:nvPr/>
        </p:nvCxnSpPr>
        <p:spPr>
          <a:xfrm rot="10800000">
            <a:off x="428462" y="3255539"/>
            <a:ext cx="435022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127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571</Words>
  <Application>Microsoft Office PowerPoint</Application>
  <PresentationFormat>Presentación en pantalla (16:9)</PresentationFormat>
  <Paragraphs>140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 Unicode MS</vt:lpstr>
      <vt:lpstr>Arial</vt:lpstr>
      <vt:lpstr>Arial Narrow</vt:lpstr>
      <vt:lpstr>Avenir Book</vt:lpstr>
      <vt:lpstr>Avenir Heavy</vt:lpstr>
      <vt:lpstr>Barlow</vt:lpstr>
      <vt:lpstr>Barlow Black</vt:lpstr>
      <vt:lpstr>Barlow Bold</vt:lpstr>
      <vt:lpstr>Barlow ExtraBold</vt:lpstr>
      <vt:lpstr>Barlow SemiBold</vt:lpstr>
      <vt:lpstr>Calibri</vt:lpstr>
      <vt:lpstr>Panton Black</vt:lpstr>
      <vt:lpstr>Tema de Office</vt:lpstr>
      <vt:lpstr>Yucatán rumbo a las emisiones netas 0 al 2050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EFICIENCIA ENERGÉTICA Y ENERGÍAS RENOVABLES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nave</dc:creator>
  <cp:lastModifiedBy>Sergio Ricardo Aguilar Escalante</cp:lastModifiedBy>
  <cp:revision>63</cp:revision>
  <dcterms:created xsi:type="dcterms:W3CDTF">2018-10-27T16:22:37Z</dcterms:created>
  <dcterms:modified xsi:type="dcterms:W3CDTF">2023-03-22T04:52:40Z</dcterms:modified>
</cp:coreProperties>
</file>