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a:defRPr sz="1100"/>
            </a:pPr>
            <a:r>
              <a:t>Como se mencionó anteriormente, el estado cuenta con sistemas de interconexión limitados, por lo que cada propuesta de localización para el desarrollo de un proyecto se evaluó tomando en consideración -y con particular interés en relación con la proximidad con los centros de generación-, las subestaciones, la demanda próxima y las capacidades locales de la red. </a:t>
            </a:r>
          </a:p>
          <a:p>
            <a:pPr>
              <a:defRPr sz="1100"/>
            </a:pPr>
            <a:r>
              <a:t>En este mismo sentido, el desarrollo de la evaluación presenta la situación actual de la tierra, la topografía, los Precios Marginales Locales (PML) y la posibilidad de competir en el mercado con el desarrollo de una planta de rebombeo, particularmente a través de la combinación de energía renovable (solar FV) con el sistema de almacenamiento hídrico a través de la proyección de Costos Nivelados de Energía (CNE) por este tipo de instalación. Finalmente estos resultados incluyen la demanda de agua a nivel local, la posibilidad de desarrollar proyectos con el uso de agua salda (para evitar estrés hídrico en la región).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Shape 12"/>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Shape 13"/>
          <p:cNvSpPr>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14" name="Shape 14"/>
          <p:cNvSpPr>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12194440" y="431800"/>
            <a:ext cx="406898" cy="4572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03" name="Shape 10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Shape 111"/>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2" name="Shape 112"/>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3" name="Shape 113"/>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4" name="Shape 11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Shape 121"/>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22" name="Shape 122"/>
          <p:cNvSpPr>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23" name="Shape 123"/>
          <p:cNvSpPr>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Johnny Appleseed</a:t>
            </a:r>
          </a:p>
        </p:txBody>
      </p:sp>
      <p:sp>
        <p:nvSpPr>
          <p:cNvPr id="124" name="Shape 124"/>
          <p:cNvSpPr>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25" name="Shape 12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Shape 132"/>
          <p:cNvSpPr>
            <a:spLocks noGrp="1"/>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33" name="Shape 133"/>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4" name="Shape 134"/>
          <p:cNvSpPr>
            <a:spLocks noGrp="1"/>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Johnny Appleseed</a:t>
            </a:r>
          </a:p>
        </p:txBody>
      </p:sp>
      <p:sp>
        <p:nvSpPr>
          <p:cNvPr id="135" name="Shape 13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Shape 142"/>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3" name="Shape 14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hape 15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hape 157"/>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Shape 22"/>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3" name="Shape 23"/>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25" name="Shape 25"/>
          <p:cNvSpPr>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12194440" y="431800"/>
            <a:ext cx="406898" cy="4572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Shape 33"/>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Shape 34"/>
          <p:cNvSpPr>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35" name="Shape 35"/>
          <p:cNvSpPr>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xfrm>
            <a:off x="12161859" y="419100"/>
            <a:ext cx="406898" cy="4572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Shape 43"/>
          <p:cNvSpPr>
            <a:spLocks noGrp="1"/>
          </p:cNvSpPr>
          <p:nvPr>
            <p:ph type="title"/>
          </p:nvPr>
        </p:nvSpPr>
        <p:spPr>
          <a:xfrm>
            <a:off x="406400" y="4038600"/>
            <a:ext cx="12192000" cy="4521200"/>
          </a:xfrm>
          <a:prstGeom prst="rect">
            <a:avLst/>
          </a:prstGeom>
        </p:spPr>
        <p:txBody>
          <a:bodyPr/>
          <a:lstStyle>
            <a:lvl1pPr>
              <a:spcBef>
                <a:spcPts val="0"/>
              </a:spcBef>
              <a:defRPr sz="17000"/>
            </a:lvl1pPr>
          </a:lstStyle>
          <a:p>
            <a:r>
              <a:t>Title Text</a:t>
            </a:r>
          </a:p>
        </p:txBody>
      </p:sp>
      <p:sp>
        <p:nvSpPr>
          <p:cNvPr id="44" name="Shape 44"/>
          <p:cNvSpPr>
            <a:spLocks noGrp="1"/>
          </p:cNvSpPr>
          <p:nvPr>
            <p:ph type="sldNum" sz="quarter" idx="2"/>
          </p:nvPr>
        </p:nvSpPr>
        <p:spPr>
          <a:xfrm>
            <a:off x="12194440" y="431800"/>
            <a:ext cx="406898" cy="4572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Shape 51"/>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Shape 52"/>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3" name="Shape 53"/>
          <p:cNvSpPr>
            <a:spLocks noGrp="1"/>
          </p:cNvSpPr>
          <p:nvPr>
            <p:ph type="title"/>
          </p:nvPr>
        </p:nvSpPr>
        <p:spPr>
          <a:xfrm>
            <a:off x="5892800" y="6426200"/>
            <a:ext cx="6705600" cy="2705100"/>
          </a:xfrm>
          <a:prstGeom prst="rect">
            <a:avLst/>
          </a:prstGeom>
        </p:spPr>
        <p:txBody>
          <a:bodyPr/>
          <a:lstStyle>
            <a:lvl1pPr>
              <a:spcBef>
                <a:spcPts val="0"/>
              </a:spcBef>
              <a:defRPr sz="17000"/>
            </a:lvl1pPr>
          </a:lstStyle>
          <a:p>
            <a:r>
              <a:t>Title Text</a:t>
            </a:r>
          </a:p>
        </p:txBody>
      </p:sp>
      <p:sp>
        <p:nvSpPr>
          <p:cNvPr id="54" name="Shape 54"/>
          <p:cNvSpPr>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xfrm>
            <a:off x="12194440" y="431800"/>
            <a:ext cx="406898" cy="4572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63" name="Shape 63"/>
          <p:cNvSpPr>
            <a:spLocks noGrp="1"/>
          </p:cNvSpPr>
          <p:nvPr>
            <p:ph type="title"/>
          </p:nvPr>
        </p:nvSpPr>
        <p:spPr>
          <a:prstGeom prst="rect">
            <a:avLst/>
          </a:prstGeom>
        </p:spPr>
        <p:txBody>
          <a:bodyPr/>
          <a:lstStyle/>
          <a:p>
            <a:r>
              <a:t>Title Text</a:t>
            </a:r>
          </a:p>
        </p:txBody>
      </p:sp>
      <p:sp>
        <p:nvSpPr>
          <p:cNvPr id="64" name="Shape 6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Shape 71"/>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72" name="Shape 72"/>
          <p:cNvSpPr>
            <a:spLocks noGrp="1"/>
          </p:cNvSpPr>
          <p:nvPr>
            <p:ph type="title"/>
          </p:nvPr>
        </p:nvSpPr>
        <p:spPr>
          <a:prstGeom prst="rect">
            <a:avLst/>
          </a:prstGeom>
        </p:spPr>
        <p:txBody>
          <a:bodyPr/>
          <a:lstStyle/>
          <a:p>
            <a:r>
              <a:t>Title Text</a:t>
            </a:r>
          </a:p>
        </p:txBody>
      </p:sp>
      <p:sp>
        <p:nvSpPr>
          <p:cNvPr id="73" name="Shape 7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Shape 81"/>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82" name="Shape 82"/>
          <p:cNvSpPr>
            <a:spLocks noGrp="1"/>
          </p:cNvSpPr>
          <p:nvPr>
            <p:ph type="title"/>
          </p:nvPr>
        </p:nvSpPr>
        <p:spPr>
          <a:prstGeom prst="rect">
            <a:avLst/>
          </a:prstGeom>
        </p:spPr>
        <p:txBody>
          <a:bodyPr/>
          <a:lstStyle/>
          <a:p>
            <a:r>
              <a:t>Title Text</a:t>
            </a:r>
          </a:p>
        </p:txBody>
      </p:sp>
      <p:sp>
        <p:nvSpPr>
          <p:cNvPr id="83" name="Shape 8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hape 8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Shape 91"/>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92" name="Shape 92"/>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3" name="Shape 93"/>
          <p:cNvSpPr>
            <a:spLocks noGrp="1"/>
          </p:cNvSpPr>
          <p:nvPr>
            <p:ph type="title"/>
          </p:nvPr>
        </p:nvSpPr>
        <p:spPr>
          <a:xfrm>
            <a:off x="406400" y="1536700"/>
            <a:ext cx="6299200" cy="723900"/>
          </a:xfrm>
          <a:prstGeom prst="rect">
            <a:avLst/>
          </a:prstGeom>
        </p:spPr>
        <p:txBody>
          <a:bodyPr/>
          <a:lstStyle/>
          <a:p>
            <a:r>
              <a:t>Title Text</a:t>
            </a:r>
          </a:p>
        </p:txBody>
      </p:sp>
      <p:sp>
        <p:nvSpPr>
          <p:cNvPr id="94" name="Shape 94"/>
          <p:cNvSpPr>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Shape 3"/>
          <p:cNvSpPr>
            <a:spLocks noGrp="1"/>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4" name="Shape 4"/>
          <p:cNvSpPr>
            <a:spLocks noGrp="1"/>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iel.chacon@iniciativaclimatica.org?subject="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t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t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t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tif"/></Relationships>
</file>

<file path=ppt/slides/_rels/slide1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ti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t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t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t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t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niciativaclimatica.org" TargetMode="External"/><Relationship Id="rId1" Type="http://schemas.openxmlformats.org/officeDocument/2006/relationships/slideLayout" Target="../slideLayouts/slideLayout7.xml"/><Relationship Id="rId4" Type="http://schemas.openxmlformats.org/officeDocument/2006/relationships/image" Target="../media/image3.tif"/></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daniel.chacon@iniciativaclimatica.or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t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108176231_2889x1907_2_gradiation.jpeg"/>
          <p:cNvPicPr>
            <a:picLocks noGrp="1" noChangeAspect="1"/>
          </p:cNvPicPr>
          <p:nvPr>
            <p:ph type="pic" idx="13"/>
          </p:nvPr>
        </p:nvPicPr>
        <p:blipFill>
          <a:blip r:embed="rId2">
            <a:extLst/>
          </a:blip>
          <a:srcRect l="6172" t="129" r="6044" b="129"/>
          <a:stretch>
            <a:fillRect/>
          </a:stretch>
        </p:blipFill>
        <p:spPr>
          <a:prstGeom prst="rect">
            <a:avLst/>
          </a:prstGeom>
        </p:spPr>
      </p:pic>
      <p:sp>
        <p:nvSpPr>
          <p:cNvPr id="167" name="Shape 167"/>
          <p:cNvSpPr>
            <a:spLocks noGrp="1"/>
          </p:cNvSpPr>
          <p:nvPr>
            <p:ph type="body" idx="14"/>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168" name="Shape 168"/>
          <p:cNvSpPr>
            <a:spLocks noGrp="1"/>
          </p:cNvSpPr>
          <p:nvPr>
            <p:ph type="title"/>
          </p:nvPr>
        </p:nvSpPr>
        <p:spPr>
          <a:xfrm>
            <a:off x="406400" y="6426200"/>
            <a:ext cx="7804375" cy="2705100"/>
          </a:xfrm>
          <a:prstGeom prst="rect">
            <a:avLst/>
          </a:prstGeom>
        </p:spPr>
        <p:txBody>
          <a:bodyPr/>
          <a:lstStyle/>
          <a:p>
            <a:pPr lvl="1" algn="ctr">
              <a:spcBef>
                <a:spcPts val="0"/>
              </a:spcBef>
              <a:defRPr sz="4300"/>
            </a:pPr>
            <a:r>
              <a:t>Daniel Chacón</a:t>
            </a:r>
          </a:p>
          <a:p>
            <a:pPr lvl="1" algn="ctr">
              <a:spcBef>
                <a:spcPts val="0"/>
              </a:spcBef>
              <a:defRPr sz="4300"/>
            </a:pPr>
            <a:r>
              <a:t>Oficial del Programa de Energía</a:t>
            </a:r>
          </a:p>
          <a:p>
            <a:pPr lvl="1" algn="ctr">
              <a:spcBef>
                <a:spcPts val="0"/>
              </a:spcBef>
              <a:defRPr sz="4300"/>
            </a:pPr>
            <a:r>
              <a:rPr u="sng">
                <a:hlinkClick r:id="rId3"/>
              </a:rPr>
              <a:t>daniel.chacon@iniciativaclimatica.org</a:t>
            </a:r>
            <a:r>
              <a:t> </a:t>
            </a:r>
          </a:p>
        </p:txBody>
      </p:sp>
      <p:sp>
        <p:nvSpPr>
          <p:cNvPr id="169" name="Shape 169"/>
          <p:cNvSpPr>
            <a:spLocks noGrp="1"/>
          </p:cNvSpPr>
          <p:nvPr>
            <p:ph type="body" sz="quarter" idx="1"/>
          </p:nvPr>
        </p:nvSpPr>
        <p:spPr>
          <a:prstGeom prst="rect">
            <a:avLst/>
          </a:prstGeom>
        </p:spPr>
        <p:txBody>
          <a:bodyPr/>
          <a:lstStyle/>
          <a:p>
            <a:pPr defTabSz="352043">
              <a:lnSpc>
                <a:spcPts val="10600"/>
              </a:lnSpc>
              <a:spcBef>
                <a:spcPts val="900"/>
              </a:spcBef>
              <a:defRPr sz="4543" b="1" i="1" cap="none">
                <a:solidFill>
                  <a:srgbClr val="FFFFFF"/>
                </a:solidFill>
                <a:latin typeface="Georgia"/>
                <a:ea typeface="Georgia"/>
                <a:cs typeface="Georgia"/>
                <a:sym typeface="Georgia"/>
              </a:defRPr>
            </a:pPr>
            <a:r>
              <a:t>Proyecto Ballena II </a:t>
            </a:r>
            <a:endParaRPr sz="924" b="0" i="0">
              <a:latin typeface="Times"/>
              <a:ea typeface="Times"/>
              <a:cs typeface="Times"/>
              <a:sym typeface="Times"/>
            </a:endParaRPr>
          </a:p>
          <a:p>
            <a:pPr defTabSz="352043">
              <a:lnSpc>
                <a:spcPts val="7400"/>
              </a:lnSpc>
              <a:spcBef>
                <a:spcPts val="900"/>
              </a:spcBef>
              <a:defRPr sz="3157" cap="none">
                <a:solidFill>
                  <a:srgbClr val="FFFFFF"/>
                </a:solidFill>
                <a:latin typeface="Georgia"/>
                <a:ea typeface="Georgia"/>
                <a:cs typeface="Georgia"/>
                <a:sym typeface="Georgia"/>
              </a:defRPr>
            </a:pPr>
            <a:r>
              <a:t>Identificación de zonas atractivas para almacenamiento hidráulico por bombeo en Baja California Sur </a:t>
            </a:r>
          </a:p>
        </p:txBody>
      </p:sp>
      <p:grpSp>
        <p:nvGrpSpPr>
          <p:cNvPr id="173" name="Group 173"/>
          <p:cNvGrpSpPr/>
          <p:nvPr/>
        </p:nvGrpSpPr>
        <p:grpSpPr>
          <a:xfrm>
            <a:off x="8169460" y="6263452"/>
            <a:ext cx="4342597" cy="1947470"/>
            <a:chOff x="0" y="0"/>
            <a:chExt cx="4342596" cy="1947468"/>
          </a:xfrm>
        </p:grpSpPr>
        <p:pic>
          <p:nvPicPr>
            <p:cNvPr id="170" name="Screen Shot 2017-11-08 at 14.01.01.png"/>
            <p:cNvPicPr>
              <a:picLocks noChangeAspect="1"/>
            </p:cNvPicPr>
            <p:nvPr/>
          </p:nvPicPr>
          <p:blipFill>
            <a:blip r:embed="rId4">
              <a:extLst/>
            </a:blip>
            <a:srcRect/>
            <a:stretch>
              <a:fillRect/>
            </a:stretch>
          </p:blipFill>
          <p:spPr>
            <a:xfrm>
              <a:off x="38654" y="0"/>
              <a:ext cx="4273809" cy="1785440"/>
            </a:xfrm>
            <a:prstGeom prst="rect">
              <a:avLst/>
            </a:prstGeom>
            <a:ln w="12700" cap="flat">
              <a:noFill/>
              <a:miter lim="400000"/>
            </a:ln>
            <a:effectLst/>
          </p:spPr>
        </p:pic>
        <p:pic>
          <p:nvPicPr>
            <p:cNvPr id="171" name="pasted-image.tiff"/>
            <p:cNvPicPr>
              <a:picLocks noChangeAspect="1"/>
            </p:cNvPicPr>
            <p:nvPr/>
          </p:nvPicPr>
          <p:blipFill>
            <a:blip r:embed="rId5">
              <a:extLst/>
            </a:blip>
            <a:stretch>
              <a:fillRect/>
            </a:stretch>
          </p:blipFill>
          <p:spPr>
            <a:xfrm>
              <a:off x="2940623" y="1439701"/>
              <a:ext cx="1401974" cy="466157"/>
            </a:xfrm>
            <a:prstGeom prst="rect">
              <a:avLst/>
            </a:prstGeom>
            <a:ln w="12700" cap="flat">
              <a:noFill/>
              <a:miter lim="400000"/>
            </a:ln>
            <a:effectLst/>
          </p:spPr>
        </p:pic>
        <p:sp>
          <p:nvSpPr>
            <p:cNvPr id="172" name="Shape 172"/>
            <p:cNvSpPr/>
            <p:nvPr/>
          </p:nvSpPr>
          <p:spPr>
            <a:xfrm>
              <a:off x="0" y="1372873"/>
              <a:ext cx="2952899" cy="5745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body" idx="13"/>
          </p:nvPr>
        </p:nvSpPr>
        <p:spPr>
          <a:prstGeom prst="rect">
            <a:avLst/>
          </a:prstGeom>
        </p:spPr>
        <p:txBody>
          <a:bodyPr/>
          <a:lstStyle/>
          <a:p>
            <a:r>
              <a:t>Proyecto ‘Ballena II’</a:t>
            </a:r>
          </a:p>
        </p:txBody>
      </p:sp>
      <p:sp>
        <p:nvSpPr>
          <p:cNvPr id="240" name="Shape 240"/>
          <p:cNvSpPr>
            <a:spLocks noGrp="1"/>
          </p:cNvSpPr>
          <p:nvPr>
            <p:ph type="title"/>
          </p:nvPr>
        </p:nvSpPr>
        <p:spPr>
          <a:prstGeom prst="rect">
            <a:avLst/>
          </a:prstGeom>
        </p:spPr>
        <p:txBody>
          <a:bodyPr/>
          <a:lstStyle>
            <a:lvl1pPr defTabSz="467359">
              <a:spcBef>
                <a:spcPts val="2200"/>
              </a:spcBef>
              <a:defRPr sz="4800"/>
            </a:lvl1pPr>
          </a:lstStyle>
          <a:p>
            <a:r>
              <a:t>Metodología</a:t>
            </a:r>
          </a:p>
        </p:txBody>
      </p:sp>
      <p:sp>
        <p:nvSpPr>
          <p:cNvPr id="241" name="Shape 241"/>
          <p:cNvSpPr>
            <a:spLocks noGrp="1"/>
          </p:cNvSpPr>
          <p:nvPr>
            <p:ph type="body" sz="half" idx="1"/>
          </p:nvPr>
        </p:nvSpPr>
        <p:spPr>
          <a:xfrm>
            <a:off x="406400" y="2743200"/>
            <a:ext cx="5137433" cy="6108700"/>
          </a:xfrm>
          <a:prstGeom prst="rect">
            <a:avLst/>
          </a:prstGeom>
        </p:spPr>
        <p:txBody>
          <a:bodyPr/>
          <a:lstStyle>
            <a:lvl1pPr marL="275590" indent="-275590" defTabSz="362204">
              <a:spcBef>
                <a:spcPts val="1700"/>
              </a:spcBef>
              <a:defRPr sz="2108"/>
            </a:lvl1pPr>
          </a:lstStyle>
          <a:p>
            <a:r>
              <a:t>Con base en los resultados del estudio: Proyecto Ballena II, se identificaron una serie de parámetros que permiten identificar las características del terreno topográfico, del sistema de transmisión, del de distribución y de las centrales de generación, así como los centros de demanda de la región. Asimismo, entre estas carteristas se incluyen proximidad a ciertas Áreas Naturales Protegidas (ANP) y los factores de planta de las plantas generadoras aledañas. Así como elevaciones con suficiente altura y con posibilidades de adoptar un embalse.</a:t>
            </a:r>
          </a:p>
        </p:txBody>
      </p:sp>
      <p:pic>
        <p:nvPicPr>
          <p:cNvPr id="242" name="image3.png" descr="Screen%20Shot%202017-08-30%20at%2015.20.40.png"/>
          <p:cNvPicPr>
            <a:picLocks noChangeAspect="1"/>
          </p:cNvPicPr>
          <p:nvPr/>
        </p:nvPicPr>
        <p:blipFill>
          <a:blip r:embed="rId2">
            <a:extLst/>
          </a:blip>
          <a:stretch>
            <a:fillRect/>
          </a:stretch>
        </p:blipFill>
        <p:spPr>
          <a:xfrm>
            <a:off x="411162" y="2102358"/>
            <a:ext cx="12182476" cy="7415784"/>
          </a:xfrm>
          <a:prstGeom prst="rect">
            <a:avLst/>
          </a:prstGeom>
          <a:ln>
            <a:solidFill>
              <a:srgbClr val="C00000"/>
            </a:solidFill>
          </a:ln>
        </p:spPr>
      </p:pic>
      <p:pic>
        <p:nvPicPr>
          <p:cNvPr id="243" name="image3.png" descr="Screen%20Shot%202017-08-30%20at%2015.20.40.png"/>
          <p:cNvPicPr>
            <a:picLocks noChangeAspect="1"/>
          </p:cNvPicPr>
          <p:nvPr/>
        </p:nvPicPr>
        <p:blipFill>
          <a:blip r:embed="rId2">
            <a:extLst/>
          </a:blip>
          <a:srcRect l="7980" t="12708" r="76388"/>
          <a:stretch>
            <a:fillRect/>
          </a:stretch>
        </p:blipFill>
        <p:spPr>
          <a:xfrm>
            <a:off x="3290841" y="65285"/>
            <a:ext cx="2830702" cy="9623167"/>
          </a:xfrm>
          <a:prstGeom prst="rect">
            <a:avLst/>
          </a:prstGeom>
          <a:ln>
            <a:solidFill>
              <a:srgbClr val="C00000"/>
            </a:solidFill>
          </a:ln>
        </p:spPr>
      </p:pic>
      <p:grpSp>
        <p:nvGrpSpPr>
          <p:cNvPr id="247" name="Group 247"/>
          <p:cNvGrpSpPr/>
          <p:nvPr/>
        </p:nvGrpSpPr>
        <p:grpSpPr>
          <a:xfrm>
            <a:off x="10308675" y="35419"/>
            <a:ext cx="2271523" cy="1018681"/>
            <a:chOff x="0" y="0"/>
            <a:chExt cx="2271522" cy="1018680"/>
          </a:xfrm>
        </p:grpSpPr>
        <p:pic>
          <p:nvPicPr>
            <p:cNvPr id="244" name="Screen Shot 2017-11-08 at 14.01.01.png"/>
            <p:cNvPicPr>
              <a:picLocks noChangeAspect="1"/>
            </p:cNvPicPr>
            <p:nvPr/>
          </p:nvPicPr>
          <p:blipFill>
            <a:blip r:embed="rId3">
              <a:extLst/>
            </a:blip>
            <a:srcRect/>
            <a:stretch>
              <a:fillRect/>
            </a:stretch>
          </p:blipFill>
          <p:spPr>
            <a:xfrm>
              <a:off x="20219" y="0"/>
              <a:ext cx="2235541" cy="933927"/>
            </a:xfrm>
            <a:prstGeom prst="rect">
              <a:avLst/>
            </a:prstGeom>
            <a:ln w="12700" cap="flat">
              <a:noFill/>
              <a:miter lim="400000"/>
            </a:ln>
            <a:effectLst/>
          </p:spPr>
        </p:pic>
        <p:pic>
          <p:nvPicPr>
            <p:cNvPr id="245" name="pasted-image.tiff"/>
            <p:cNvPicPr>
              <a:picLocks noChangeAspect="1"/>
            </p:cNvPicPr>
            <p:nvPr/>
          </p:nvPicPr>
          <p:blipFill>
            <a:blip r:embed="rId4">
              <a:extLst/>
            </a:blip>
            <a:stretch>
              <a:fillRect/>
            </a:stretch>
          </p:blipFill>
          <p:spPr>
            <a:xfrm>
              <a:off x="1538179" y="753078"/>
              <a:ext cx="733344" cy="243837"/>
            </a:xfrm>
            <a:prstGeom prst="rect">
              <a:avLst/>
            </a:prstGeom>
            <a:ln w="12700" cap="flat">
              <a:noFill/>
              <a:miter lim="400000"/>
            </a:ln>
            <a:effectLst/>
          </p:spPr>
        </p:pic>
        <p:sp>
          <p:nvSpPr>
            <p:cNvPr id="246" name="Shape 246"/>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animBg="1" advAuto="0"/>
      <p:bldP spid="243"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body" idx="13"/>
          </p:nvPr>
        </p:nvSpPr>
        <p:spPr>
          <a:prstGeom prst="rect">
            <a:avLst/>
          </a:prstGeom>
        </p:spPr>
        <p:txBody>
          <a:bodyPr/>
          <a:lstStyle/>
          <a:p>
            <a:r>
              <a:t>Proyecto ‘Ballena II’</a:t>
            </a:r>
          </a:p>
        </p:txBody>
      </p:sp>
      <p:sp>
        <p:nvSpPr>
          <p:cNvPr id="250" name="Shape 250"/>
          <p:cNvSpPr>
            <a:spLocks noGrp="1"/>
          </p:cNvSpPr>
          <p:nvPr>
            <p:ph type="title"/>
          </p:nvPr>
        </p:nvSpPr>
        <p:spPr>
          <a:xfrm>
            <a:off x="406400" y="1315378"/>
            <a:ext cx="12192000" cy="1118567"/>
          </a:xfrm>
          <a:prstGeom prst="rect">
            <a:avLst/>
          </a:prstGeom>
        </p:spPr>
        <p:txBody>
          <a:bodyPr/>
          <a:lstStyle>
            <a:lvl1pPr defTabSz="233679">
              <a:spcBef>
                <a:spcPts val="1100"/>
              </a:spcBef>
              <a:defRPr sz="3960"/>
            </a:lvl1pPr>
          </a:lstStyle>
          <a:p>
            <a:r>
              <a:t>Utilizamos Google Earth para la identificación de las montañas, centrales de generación, subestaciones, etc </a:t>
            </a:r>
          </a:p>
        </p:txBody>
      </p:sp>
      <p:sp>
        <p:nvSpPr>
          <p:cNvPr id="251" name="Shape 251"/>
          <p:cNvSpPr>
            <a:spLocks noGrp="1"/>
          </p:cNvSpPr>
          <p:nvPr>
            <p:ph type="body" sz="quarter" idx="1"/>
          </p:nvPr>
        </p:nvSpPr>
        <p:spPr>
          <a:xfrm>
            <a:off x="406400" y="2743200"/>
            <a:ext cx="12192000" cy="1414744"/>
          </a:xfrm>
          <a:prstGeom prst="rect">
            <a:avLst/>
          </a:prstGeom>
        </p:spPr>
        <p:txBody>
          <a:bodyPr/>
          <a:lstStyle/>
          <a:p>
            <a:r>
              <a:t>Ilustrativo de análisis realizado para identificar los elementos clave de cada parámetro </a:t>
            </a:r>
          </a:p>
        </p:txBody>
      </p:sp>
      <p:pic>
        <p:nvPicPr>
          <p:cNvPr id="252" name="Screen Shot 2017-12-11 at 10.00.10.png"/>
          <p:cNvPicPr>
            <a:picLocks noChangeAspect="1"/>
          </p:cNvPicPr>
          <p:nvPr/>
        </p:nvPicPr>
        <p:blipFill>
          <a:blip r:embed="rId2">
            <a:extLst/>
          </a:blip>
          <a:stretch>
            <a:fillRect/>
          </a:stretch>
        </p:blipFill>
        <p:spPr>
          <a:xfrm>
            <a:off x="-1" y="5366467"/>
            <a:ext cx="13004801" cy="3721963"/>
          </a:xfrm>
          <a:prstGeom prst="rect">
            <a:avLst/>
          </a:prstGeom>
          <a:ln w="12700">
            <a:miter lim="400000"/>
          </a:ln>
        </p:spPr>
      </p:pic>
      <p:sp>
        <p:nvSpPr>
          <p:cNvPr id="253" name="Shape 253"/>
          <p:cNvSpPr/>
          <p:nvPr/>
        </p:nvSpPr>
        <p:spPr>
          <a:xfrm>
            <a:off x="9329906" y="4502915"/>
            <a:ext cx="3654178" cy="7477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444500" indent="-444500">
              <a:spcBef>
                <a:spcPts val="2800"/>
              </a:spcBef>
              <a:buClr>
                <a:schemeClr val="accent1"/>
              </a:buClr>
              <a:buSzPct val="104999"/>
              <a:buFont typeface="Avenir Next"/>
              <a:buChar char="▸"/>
              <a:defRPr sz="3400"/>
            </a:lvl1pPr>
          </a:lstStyle>
          <a:p>
            <a:r>
              <a:t>Subestaciones</a:t>
            </a:r>
          </a:p>
        </p:txBody>
      </p:sp>
      <p:sp>
        <p:nvSpPr>
          <p:cNvPr id="254" name="Shape 254"/>
          <p:cNvSpPr/>
          <p:nvPr/>
        </p:nvSpPr>
        <p:spPr>
          <a:xfrm>
            <a:off x="5975124" y="4502915"/>
            <a:ext cx="3654179" cy="7477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444500" indent="-444500">
              <a:spcBef>
                <a:spcPts val="2800"/>
              </a:spcBef>
              <a:buClr>
                <a:schemeClr val="accent1"/>
              </a:buClr>
              <a:buSzPct val="104999"/>
              <a:buFont typeface="Avenir Next"/>
              <a:buChar char="▸"/>
              <a:defRPr sz="3400"/>
            </a:lvl1pPr>
          </a:lstStyle>
          <a:p>
            <a:r>
              <a:t>Centrales</a:t>
            </a:r>
          </a:p>
        </p:txBody>
      </p:sp>
      <p:sp>
        <p:nvSpPr>
          <p:cNvPr id="255" name="Shape 255"/>
          <p:cNvSpPr/>
          <p:nvPr/>
        </p:nvSpPr>
        <p:spPr>
          <a:xfrm>
            <a:off x="2943157" y="4502915"/>
            <a:ext cx="3654178" cy="7477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444500" indent="-444500">
              <a:spcBef>
                <a:spcPts val="2800"/>
              </a:spcBef>
              <a:buClr>
                <a:schemeClr val="accent1"/>
              </a:buClr>
              <a:buSzPct val="104999"/>
              <a:buFont typeface="Avenir Next"/>
              <a:buChar char="▸"/>
              <a:defRPr sz="3400"/>
            </a:lvl1pPr>
          </a:lstStyle>
          <a:p>
            <a:r>
              <a:t>ANP’s</a:t>
            </a:r>
          </a:p>
        </p:txBody>
      </p:sp>
      <p:sp>
        <p:nvSpPr>
          <p:cNvPr id="256" name="Shape 256"/>
          <p:cNvSpPr/>
          <p:nvPr/>
        </p:nvSpPr>
        <p:spPr>
          <a:xfrm>
            <a:off x="3422" y="4502915"/>
            <a:ext cx="3654178" cy="7477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444500" indent="-444500">
              <a:spcBef>
                <a:spcPts val="2800"/>
              </a:spcBef>
              <a:buClr>
                <a:schemeClr val="accent1"/>
              </a:buClr>
              <a:buSzPct val="104999"/>
              <a:buFont typeface="Avenir Next"/>
              <a:buChar char="▸"/>
              <a:defRPr sz="3400"/>
            </a:lvl1pPr>
          </a:lstStyle>
          <a:p>
            <a:r>
              <a:t>Montañas</a:t>
            </a:r>
          </a:p>
        </p:txBody>
      </p:sp>
      <p:grpSp>
        <p:nvGrpSpPr>
          <p:cNvPr id="260" name="Group 260"/>
          <p:cNvGrpSpPr/>
          <p:nvPr/>
        </p:nvGrpSpPr>
        <p:grpSpPr>
          <a:xfrm>
            <a:off x="10308675" y="35419"/>
            <a:ext cx="2271523" cy="1018681"/>
            <a:chOff x="0" y="0"/>
            <a:chExt cx="2271522" cy="1018680"/>
          </a:xfrm>
        </p:grpSpPr>
        <p:pic>
          <p:nvPicPr>
            <p:cNvPr id="257" name="Screen Shot 2017-11-08 at 14.01.01.png"/>
            <p:cNvPicPr>
              <a:picLocks noChangeAspect="1"/>
            </p:cNvPicPr>
            <p:nvPr/>
          </p:nvPicPr>
          <p:blipFill>
            <a:blip r:embed="rId3">
              <a:extLst/>
            </a:blip>
            <a:srcRect/>
            <a:stretch>
              <a:fillRect/>
            </a:stretch>
          </p:blipFill>
          <p:spPr>
            <a:xfrm>
              <a:off x="20219" y="0"/>
              <a:ext cx="2235541" cy="933927"/>
            </a:xfrm>
            <a:prstGeom prst="rect">
              <a:avLst/>
            </a:prstGeom>
            <a:ln w="12700" cap="flat">
              <a:noFill/>
              <a:miter lim="400000"/>
            </a:ln>
            <a:effectLst/>
          </p:spPr>
        </p:pic>
        <p:pic>
          <p:nvPicPr>
            <p:cNvPr id="258" name="pasted-image.tiff"/>
            <p:cNvPicPr>
              <a:picLocks noChangeAspect="1"/>
            </p:cNvPicPr>
            <p:nvPr/>
          </p:nvPicPr>
          <p:blipFill>
            <a:blip r:embed="rId4">
              <a:extLst/>
            </a:blip>
            <a:stretch>
              <a:fillRect/>
            </a:stretch>
          </p:blipFill>
          <p:spPr>
            <a:xfrm>
              <a:off x="1538179" y="753078"/>
              <a:ext cx="733344" cy="243837"/>
            </a:xfrm>
            <a:prstGeom prst="rect">
              <a:avLst/>
            </a:prstGeom>
            <a:ln w="12700" cap="flat">
              <a:noFill/>
              <a:miter lim="400000"/>
            </a:ln>
            <a:effectLst/>
          </p:spPr>
        </p:pic>
        <p:sp>
          <p:nvSpPr>
            <p:cNvPr id="259" name="Shape 259"/>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body" idx="13"/>
          </p:nvPr>
        </p:nvSpPr>
        <p:spPr>
          <a:prstGeom prst="rect">
            <a:avLst/>
          </a:prstGeom>
        </p:spPr>
        <p:txBody>
          <a:bodyPr/>
          <a:lstStyle/>
          <a:p>
            <a:r>
              <a:t>Proyecto ‘Ballena II’</a:t>
            </a:r>
          </a:p>
        </p:txBody>
      </p:sp>
      <p:sp>
        <p:nvSpPr>
          <p:cNvPr id="263" name="Shape 263"/>
          <p:cNvSpPr>
            <a:spLocks noGrp="1"/>
          </p:cNvSpPr>
          <p:nvPr>
            <p:ph type="title"/>
          </p:nvPr>
        </p:nvSpPr>
        <p:spPr>
          <a:prstGeom prst="rect">
            <a:avLst/>
          </a:prstGeom>
        </p:spPr>
        <p:txBody>
          <a:bodyPr/>
          <a:lstStyle>
            <a:lvl1pPr defTabSz="233679">
              <a:spcBef>
                <a:spcPts val="1100"/>
              </a:spcBef>
              <a:defRPr sz="2400"/>
            </a:lvl1pPr>
          </a:lstStyle>
          <a:p>
            <a:r>
              <a:t>Buscamos identificar montañas cerca del mar y próximas a zonas de demanda(1), subestaciones y lejos de ANP(2)... </a:t>
            </a:r>
          </a:p>
        </p:txBody>
      </p:sp>
      <p:sp>
        <p:nvSpPr>
          <p:cNvPr id="264" name="Shape 264"/>
          <p:cNvSpPr>
            <a:spLocks noGrp="1"/>
          </p:cNvSpPr>
          <p:nvPr>
            <p:ph type="body" idx="1"/>
          </p:nvPr>
        </p:nvSpPr>
        <p:spPr>
          <a:xfrm>
            <a:off x="406400" y="2540000"/>
            <a:ext cx="12192000" cy="6108700"/>
          </a:xfrm>
          <a:prstGeom prst="rect">
            <a:avLst/>
          </a:prstGeom>
        </p:spPr>
        <p:txBody>
          <a:bodyPr/>
          <a:lstStyle/>
          <a:p>
            <a:r>
              <a:t>Análisis de Zona Potencial “El Mogote”, La Paz - BCS </a:t>
            </a:r>
          </a:p>
        </p:txBody>
      </p:sp>
      <p:pic>
        <p:nvPicPr>
          <p:cNvPr id="265" name="Screen Shot 2017-12-11 at 10.06.59.png"/>
          <p:cNvPicPr>
            <a:picLocks noChangeAspect="1"/>
          </p:cNvPicPr>
          <p:nvPr/>
        </p:nvPicPr>
        <p:blipFill>
          <a:blip r:embed="rId2">
            <a:extLst/>
          </a:blip>
          <a:stretch>
            <a:fillRect/>
          </a:stretch>
        </p:blipFill>
        <p:spPr>
          <a:xfrm>
            <a:off x="653996" y="3171112"/>
            <a:ext cx="11696808" cy="6587706"/>
          </a:xfrm>
          <a:prstGeom prst="rect">
            <a:avLst/>
          </a:prstGeom>
          <a:ln w="12700">
            <a:miter lim="400000"/>
          </a:ln>
        </p:spPr>
      </p:pic>
      <p:grpSp>
        <p:nvGrpSpPr>
          <p:cNvPr id="269" name="Group 269"/>
          <p:cNvGrpSpPr/>
          <p:nvPr/>
        </p:nvGrpSpPr>
        <p:grpSpPr>
          <a:xfrm>
            <a:off x="10308675" y="35419"/>
            <a:ext cx="2271523" cy="1018681"/>
            <a:chOff x="0" y="0"/>
            <a:chExt cx="2271522" cy="1018680"/>
          </a:xfrm>
        </p:grpSpPr>
        <p:pic>
          <p:nvPicPr>
            <p:cNvPr id="266" name="Screen Shot 2017-11-08 at 14.01.01.png"/>
            <p:cNvPicPr>
              <a:picLocks noChangeAspect="1"/>
            </p:cNvPicPr>
            <p:nvPr/>
          </p:nvPicPr>
          <p:blipFill>
            <a:blip r:embed="rId3">
              <a:extLst/>
            </a:blip>
            <a:srcRect/>
            <a:stretch>
              <a:fillRect/>
            </a:stretch>
          </p:blipFill>
          <p:spPr>
            <a:xfrm>
              <a:off x="20219" y="0"/>
              <a:ext cx="2235541" cy="933927"/>
            </a:xfrm>
            <a:prstGeom prst="rect">
              <a:avLst/>
            </a:prstGeom>
            <a:ln w="12700" cap="flat">
              <a:noFill/>
              <a:miter lim="400000"/>
            </a:ln>
            <a:effectLst/>
          </p:spPr>
        </p:pic>
        <p:pic>
          <p:nvPicPr>
            <p:cNvPr id="267" name="pasted-image.tiff"/>
            <p:cNvPicPr>
              <a:picLocks noChangeAspect="1"/>
            </p:cNvPicPr>
            <p:nvPr/>
          </p:nvPicPr>
          <p:blipFill>
            <a:blip r:embed="rId4">
              <a:extLst/>
            </a:blip>
            <a:stretch>
              <a:fillRect/>
            </a:stretch>
          </p:blipFill>
          <p:spPr>
            <a:xfrm>
              <a:off x="1538179" y="753078"/>
              <a:ext cx="733344" cy="243837"/>
            </a:xfrm>
            <a:prstGeom prst="rect">
              <a:avLst/>
            </a:prstGeom>
            <a:ln w="12700" cap="flat">
              <a:noFill/>
              <a:miter lim="400000"/>
            </a:ln>
            <a:effectLst/>
          </p:spPr>
        </p:pic>
        <p:sp>
          <p:nvSpPr>
            <p:cNvPr id="268" name="Shape 268"/>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p:cNvSpPr>
          <p:nvPr>
            <p:ph type="body" idx="13"/>
          </p:nvPr>
        </p:nvSpPr>
        <p:spPr>
          <a:prstGeom prst="rect">
            <a:avLst/>
          </a:prstGeom>
        </p:spPr>
        <p:txBody>
          <a:bodyPr/>
          <a:lstStyle/>
          <a:p>
            <a:r>
              <a:t>Proyecto ‘Ballena II’</a:t>
            </a:r>
          </a:p>
        </p:txBody>
      </p:sp>
      <p:sp>
        <p:nvSpPr>
          <p:cNvPr id="272" name="Shape 272"/>
          <p:cNvSpPr>
            <a:spLocks noGrp="1"/>
          </p:cNvSpPr>
          <p:nvPr>
            <p:ph type="title"/>
          </p:nvPr>
        </p:nvSpPr>
        <p:spPr>
          <a:prstGeom prst="rect">
            <a:avLst/>
          </a:prstGeom>
        </p:spPr>
        <p:txBody>
          <a:bodyPr/>
          <a:lstStyle>
            <a:lvl1pPr defTabSz="467359">
              <a:spcBef>
                <a:spcPts val="2200"/>
              </a:spcBef>
              <a:defRPr sz="4800"/>
            </a:lvl1pPr>
          </a:lstStyle>
          <a:p>
            <a:r>
              <a:t>four-ways- to- Play</a:t>
            </a:r>
          </a:p>
        </p:txBody>
      </p:sp>
      <p:sp>
        <p:nvSpPr>
          <p:cNvPr id="273" name="Shape 273"/>
          <p:cNvSpPr>
            <a:spLocks noGrp="1"/>
          </p:cNvSpPr>
          <p:nvPr>
            <p:ph type="body" sz="half" idx="1"/>
          </p:nvPr>
        </p:nvSpPr>
        <p:spPr>
          <a:xfrm>
            <a:off x="406400" y="2743200"/>
            <a:ext cx="12192000" cy="2925895"/>
          </a:xfrm>
          <a:prstGeom prst="rect">
            <a:avLst/>
          </a:prstGeom>
        </p:spPr>
        <p:txBody>
          <a:bodyPr/>
          <a:lstStyle/>
          <a:p>
            <a:pPr marL="271145" indent="-271145" defTabSz="356362">
              <a:spcBef>
                <a:spcPts val="1700"/>
              </a:spcBef>
              <a:defRPr sz="2074"/>
            </a:pPr>
            <a:r>
              <a:t>Posteriormente, para identificar la posible implementación de un proyecto de rebombeo se aplicó la metodología ‘Four-ways-to-play’ la cual permite identificar que la instalación del proyecto cumpla con ciertos requisitos mínimos. </a:t>
            </a:r>
          </a:p>
          <a:p>
            <a:pPr marL="271145" indent="-271145" defTabSz="356362">
              <a:spcBef>
                <a:spcPts val="1700"/>
              </a:spcBef>
              <a:defRPr sz="2074"/>
            </a:pPr>
            <a:r>
              <a:t>Este proceso metodológico permite evaluar los distintos parámetros preestablecidos y darles un valor distinto para así priorizar unos sobre otros y evitar el resultado de proyectos que tengan efectos indeseados (por ejemplo, el desarrollo de un proyecto dentro de un ANP o el desarrollo de un proyecto que requiere altas inversiones en líneas de transmisión e interconexión).</a:t>
            </a:r>
          </a:p>
        </p:txBody>
      </p:sp>
      <p:graphicFrame>
        <p:nvGraphicFramePr>
          <p:cNvPr id="274" name="Table 274"/>
          <p:cNvGraphicFramePr/>
          <p:nvPr/>
        </p:nvGraphicFramePr>
        <p:xfrm>
          <a:off x="3004810" y="5728542"/>
          <a:ext cx="7001530" cy="3896751"/>
        </p:xfrm>
        <a:graphic>
          <a:graphicData uri="http://schemas.openxmlformats.org/drawingml/2006/table">
            <a:tbl>
              <a:tblPr bandRow="1">
                <a:tableStyleId>{4C3C2611-4C71-4FC5-86AE-919BDF0F9419}</a:tableStyleId>
              </a:tblPr>
              <a:tblGrid>
                <a:gridCol w="994412">
                  <a:extLst>
                    <a:ext uri="{9D8B030D-6E8A-4147-A177-3AD203B41FA5}">
                      <a16:colId xmlns:a16="http://schemas.microsoft.com/office/drawing/2014/main" val="20000"/>
                    </a:ext>
                  </a:extLst>
                </a:gridCol>
                <a:gridCol w="1810517">
                  <a:extLst>
                    <a:ext uri="{9D8B030D-6E8A-4147-A177-3AD203B41FA5}">
                      <a16:colId xmlns:a16="http://schemas.microsoft.com/office/drawing/2014/main" val="20001"/>
                    </a:ext>
                  </a:extLst>
                </a:gridCol>
                <a:gridCol w="4190249">
                  <a:extLst>
                    <a:ext uri="{9D8B030D-6E8A-4147-A177-3AD203B41FA5}">
                      <a16:colId xmlns:a16="http://schemas.microsoft.com/office/drawing/2014/main" val="20002"/>
                    </a:ext>
                  </a:extLst>
                </a:gridCol>
              </a:tblGrid>
              <a:tr h="360964">
                <a:tc>
                  <a:txBody>
                    <a:bodyPr/>
                    <a:lstStyle/>
                    <a:p>
                      <a:pPr algn="ctr" defTabSz="449580">
                        <a:lnSpc>
                          <a:spcPct val="107916"/>
                        </a:lnSpc>
                        <a:spcBef>
                          <a:spcPts val="800"/>
                        </a:spcBef>
                        <a:defRPr sz="1300" b="1">
                          <a:solidFill>
                            <a:srgbClr val="000000"/>
                          </a:solidFill>
                          <a:uFill>
                            <a:solidFill>
                              <a:srgbClr val="000000"/>
                            </a:solidFill>
                          </a:uFill>
                          <a:latin typeface="Calibri"/>
                          <a:ea typeface="Calibri"/>
                          <a:cs typeface="Calibri"/>
                          <a:sym typeface="Calibri"/>
                        </a:defRPr>
                      </a:pPr>
                      <a:r>
                        <a:rPr i="1"/>
                        <a:t>Way to Play</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Características</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Descripción</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extLst>
                  <a:ext uri="{0D108BD9-81ED-4DB2-BD59-A6C34878D82A}">
                    <a16:rowId xmlns:a16="http://schemas.microsoft.com/office/drawing/2014/main" val="10000"/>
                  </a:ext>
                </a:extLst>
              </a:tr>
              <a:tr h="986637">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1</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Ubicar centrales cerca de las zonas de mayor demanda</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Se propuso un modelo con un mayor incremento en los parámetros de distancias a la demanda, subestaciones y generación, así como la capacidad de generación. Se les asignó un peso medio a las zonas núcleo y ANP.</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extLst>
                  <a:ext uri="{0D108BD9-81ED-4DB2-BD59-A6C34878D82A}">
                    <a16:rowId xmlns:a16="http://schemas.microsoft.com/office/drawing/2014/main" val="10001"/>
                  </a:ext>
                </a:extLst>
              </a:tr>
              <a:tr h="778080">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2</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Facilitar la sustitución de generación fósil</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Para promover el uso de energías limpias se contempló como opción la sustitución o soporte a las centrales de generación fósil que se encuentran ubicadas en BCS</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extLst>
                  <a:ext uri="{0D108BD9-81ED-4DB2-BD59-A6C34878D82A}">
                    <a16:rowId xmlns:a16="http://schemas.microsoft.com/office/drawing/2014/main" val="10002"/>
                  </a:ext>
                </a:extLst>
              </a:tr>
              <a:tr h="778080">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3</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Habilitar instalaciones de generación limpia</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Se les asignó un mayor peso a los proyectos potenciales de generación limpia para promover y adaptar la tecnología hídrica por bombeo para estas plantas.</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extLst>
                  <a:ext uri="{0D108BD9-81ED-4DB2-BD59-A6C34878D82A}">
                    <a16:rowId xmlns:a16="http://schemas.microsoft.com/office/drawing/2014/main" val="10003"/>
                  </a:ext>
                </a:extLst>
              </a:tr>
              <a:tr h="986637">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4</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Lograr mayor economía de escala en centrales solar FV + hídrico por bombeo</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tc>
                  <a:txBody>
                    <a:bodyPr/>
                    <a:lstStyle/>
                    <a:p>
                      <a:pPr algn="ctr" defTabSz="449580">
                        <a:lnSpc>
                          <a:spcPct val="100000"/>
                        </a:lnSpc>
                        <a:defRPr sz="1300" b="1">
                          <a:solidFill>
                            <a:srgbClr val="000000"/>
                          </a:solidFill>
                          <a:uFill>
                            <a:solidFill>
                              <a:srgbClr val="000000"/>
                            </a:solidFill>
                          </a:uFill>
                          <a:latin typeface="Calibri"/>
                          <a:ea typeface="Calibri"/>
                          <a:cs typeface="Calibri"/>
                          <a:sym typeface="Calibri"/>
                        </a:defRPr>
                      </a:pPr>
                      <a:r>
                        <a:t>Debido a la regionalización de los consumos y centrales de generación, se dio mayor peso a los parámetros de terreno como altura, cercanía al mar y a las ANP.</a:t>
                      </a:r>
                    </a:p>
                  </a:txBody>
                  <a:tcPr marL="50800" marR="50800" marT="50800" marB="50800" anchor="ctr" horzOverflow="overflow">
                    <a:lnL w="25400">
                      <a:solidFill>
                        <a:srgbClr val="B4C6E7"/>
                      </a:solidFill>
                      <a:miter lim="400000"/>
                    </a:lnL>
                    <a:lnR w="25400">
                      <a:solidFill>
                        <a:srgbClr val="B4C6E7"/>
                      </a:solidFill>
                      <a:miter lim="400000"/>
                    </a:lnR>
                    <a:lnT w="25400">
                      <a:solidFill>
                        <a:srgbClr val="B4C6E7"/>
                      </a:solidFill>
                      <a:miter lim="400000"/>
                    </a:lnT>
                    <a:lnB w="25400">
                      <a:solidFill>
                        <a:srgbClr val="B4C6E7"/>
                      </a:solidFill>
                      <a:miter lim="400000"/>
                    </a:lnB>
                    <a:solidFill>
                      <a:srgbClr val="FFFFFF"/>
                    </a:solidFill>
                  </a:tcPr>
                </a:tc>
                <a:extLst>
                  <a:ext uri="{0D108BD9-81ED-4DB2-BD59-A6C34878D82A}">
                    <a16:rowId xmlns:a16="http://schemas.microsoft.com/office/drawing/2014/main" val="10004"/>
                  </a:ext>
                </a:extLst>
              </a:tr>
            </a:tbl>
          </a:graphicData>
        </a:graphic>
      </p:graphicFrame>
      <p:grpSp>
        <p:nvGrpSpPr>
          <p:cNvPr id="278" name="Group 278"/>
          <p:cNvGrpSpPr/>
          <p:nvPr/>
        </p:nvGrpSpPr>
        <p:grpSpPr>
          <a:xfrm>
            <a:off x="10308675" y="35419"/>
            <a:ext cx="2271523" cy="1018681"/>
            <a:chOff x="0" y="0"/>
            <a:chExt cx="2271522" cy="1018680"/>
          </a:xfrm>
        </p:grpSpPr>
        <p:pic>
          <p:nvPicPr>
            <p:cNvPr id="275" name="Screen Shot 2017-11-08 at 14.01.01.png"/>
            <p:cNvPicPr>
              <a:picLocks noChangeAspect="1"/>
            </p:cNvPicPr>
            <p:nvPr/>
          </p:nvPicPr>
          <p:blipFill>
            <a:blip r:embed="rId2">
              <a:extLst/>
            </a:blip>
            <a:srcRect/>
            <a:stretch>
              <a:fillRect/>
            </a:stretch>
          </p:blipFill>
          <p:spPr>
            <a:xfrm>
              <a:off x="20219" y="0"/>
              <a:ext cx="2235541" cy="933927"/>
            </a:xfrm>
            <a:prstGeom prst="rect">
              <a:avLst/>
            </a:prstGeom>
            <a:ln w="12700" cap="flat">
              <a:noFill/>
              <a:miter lim="400000"/>
            </a:ln>
            <a:effectLst/>
          </p:spPr>
        </p:pic>
        <p:pic>
          <p:nvPicPr>
            <p:cNvPr id="276" name="pasted-image.tiff"/>
            <p:cNvPicPr>
              <a:picLocks noChangeAspect="1"/>
            </p:cNvPicPr>
            <p:nvPr/>
          </p:nvPicPr>
          <p:blipFill>
            <a:blip r:embed="rId3">
              <a:extLst/>
            </a:blip>
            <a:stretch>
              <a:fillRect/>
            </a:stretch>
          </p:blipFill>
          <p:spPr>
            <a:xfrm>
              <a:off x="1538179" y="753078"/>
              <a:ext cx="733344" cy="243837"/>
            </a:xfrm>
            <a:prstGeom prst="rect">
              <a:avLst/>
            </a:prstGeom>
            <a:ln w="12700" cap="flat">
              <a:noFill/>
              <a:miter lim="400000"/>
            </a:ln>
            <a:effectLst/>
          </p:spPr>
        </p:pic>
        <p:sp>
          <p:nvSpPr>
            <p:cNvPr id="277" name="Shape 277"/>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body" idx="13"/>
          </p:nvPr>
        </p:nvSpPr>
        <p:spPr>
          <a:prstGeom prst="rect">
            <a:avLst/>
          </a:prstGeom>
        </p:spPr>
        <p:txBody>
          <a:bodyPr/>
          <a:lstStyle/>
          <a:p>
            <a:r>
              <a:t>Proyecto ‘Ballena II’</a:t>
            </a:r>
          </a:p>
        </p:txBody>
      </p:sp>
      <p:sp>
        <p:nvSpPr>
          <p:cNvPr id="281" name="Shape 281"/>
          <p:cNvSpPr>
            <a:spLocks noGrp="1"/>
          </p:cNvSpPr>
          <p:nvPr>
            <p:ph type="title"/>
          </p:nvPr>
        </p:nvSpPr>
        <p:spPr>
          <a:prstGeom prst="rect">
            <a:avLst/>
          </a:prstGeom>
        </p:spPr>
        <p:txBody>
          <a:bodyPr/>
          <a:lstStyle>
            <a:lvl1pPr defTabSz="467359">
              <a:spcBef>
                <a:spcPts val="2200"/>
              </a:spcBef>
              <a:defRPr sz="4800"/>
            </a:lvl1pPr>
          </a:lstStyle>
          <a:p>
            <a:r>
              <a:t>Resultados</a:t>
            </a:r>
          </a:p>
        </p:txBody>
      </p:sp>
      <p:sp>
        <p:nvSpPr>
          <p:cNvPr id="282" name="Shape 282"/>
          <p:cNvSpPr>
            <a:spLocks noGrp="1"/>
          </p:cNvSpPr>
          <p:nvPr>
            <p:ph type="body" sz="half" idx="1"/>
          </p:nvPr>
        </p:nvSpPr>
        <p:spPr>
          <a:xfrm>
            <a:off x="406400" y="2743200"/>
            <a:ext cx="12192000" cy="4051943"/>
          </a:xfrm>
          <a:prstGeom prst="rect">
            <a:avLst/>
          </a:prstGeom>
        </p:spPr>
        <p:txBody>
          <a:bodyPr/>
          <a:lstStyle>
            <a:lvl1pPr marL="328929" indent="-328929" defTabSz="432308">
              <a:spcBef>
                <a:spcPts val="2000"/>
              </a:spcBef>
              <a:defRPr sz="2516"/>
            </a:lvl1pPr>
          </a:lstStyle>
          <a:p>
            <a:r>
              <a:t>Con base en la aplicación de esta metodología de identificación de zonas se identificaron 13 con potenciales de albergar un proyecto de rebombeo en el estado de Baja California Sur. Sin embargo, una vez aplicada la metodología de Four-Ways-to-Play, la ponderación de todos los parámetros depuró las opciones a 4 zonas con altos potenciales para el desarrollo de sistemas de rebombeo hídrico. Las zonas ubicadas en Los Tules, San José y Rofomex son las más atractivas porque presentan el mayor peso y probabilidad en promedio de albergar un proyecto con base en las características identificadas anteriormente.</a:t>
            </a:r>
          </a:p>
        </p:txBody>
      </p:sp>
      <p:grpSp>
        <p:nvGrpSpPr>
          <p:cNvPr id="287" name="Group 287"/>
          <p:cNvGrpSpPr/>
          <p:nvPr/>
        </p:nvGrpSpPr>
        <p:grpSpPr>
          <a:xfrm>
            <a:off x="3284815" y="6431206"/>
            <a:ext cx="8746712" cy="3084033"/>
            <a:chOff x="-4" y="-4"/>
            <a:chExt cx="8746711" cy="3084031"/>
          </a:xfrm>
        </p:grpSpPr>
        <p:pic>
          <p:nvPicPr>
            <p:cNvPr id="283" name="image4.png" descr="Screen%20Shot%202017-09-05%20at%2013.15.02.png"/>
            <p:cNvPicPr>
              <a:picLocks noChangeAspect="1"/>
            </p:cNvPicPr>
            <p:nvPr/>
          </p:nvPicPr>
          <p:blipFill>
            <a:blip r:embed="rId2">
              <a:extLst/>
            </a:blip>
            <a:srcRect l="836" t="26472" r="45292" b="19465"/>
            <a:stretch>
              <a:fillRect/>
            </a:stretch>
          </p:blipFill>
          <p:spPr>
            <a:xfrm>
              <a:off x="3971178" y="7522"/>
              <a:ext cx="4775529" cy="3068983"/>
            </a:xfrm>
            <a:prstGeom prst="rect">
              <a:avLst/>
            </a:prstGeom>
            <a:ln w="9525" cap="flat">
              <a:solidFill>
                <a:srgbClr val="C00000"/>
              </a:solidFill>
              <a:prstDash val="solid"/>
              <a:round/>
            </a:ln>
            <a:effectLst/>
          </p:spPr>
        </p:pic>
        <p:grpSp>
          <p:nvGrpSpPr>
            <p:cNvPr id="286" name="Group 286" descr="Screen%20Shot%202017-09-05%20at%2013.15.02.png"/>
            <p:cNvGrpSpPr/>
            <p:nvPr/>
          </p:nvGrpSpPr>
          <p:grpSpPr>
            <a:xfrm>
              <a:off x="-5" y="-5"/>
              <a:ext cx="3918747" cy="3084032"/>
              <a:chOff x="-3" y="-3"/>
              <a:chExt cx="3918746" cy="3084031"/>
            </a:xfrm>
          </p:grpSpPr>
          <p:pic>
            <p:nvPicPr>
              <p:cNvPr id="284" name="image5.png"/>
              <p:cNvPicPr>
                <a:picLocks noChangeAspect="1"/>
              </p:cNvPicPr>
              <p:nvPr/>
            </p:nvPicPr>
            <p:blipFill>
              <a:blip r:embed="rId3">
                <a:extLst/>
              </a:blip>
              <a:srcRect l="56010" t="4018" b="628"/>
              <a:stretch>
                <a:fillRect/>
              </a:stretch>
            </p:blipFill>
            <p:spPr>
              <a:xfrm>
                <a:off x="7520" y="7520"/>
                <a:ext cx="3896437" cy="3068986"/>
              </a:xfrm>
              <a:prstGeom prst="rect">
                <a:avLst/>
              </a:prstGeom>
              <a:ln w="12700" cap="flat">
                <a:noFill/>
                <a:miter lim="400000"/>
              </a:ln>
              <a:effectLst/>
            </p:spPr>
          </p:pic>
          <p:sp>
            <p:nvSpPr>
              <p:cNvPr id="285" name="Shape 285"/>
              <p:cNvSpPr/>
              <p:nvPr/>
            </p:nvSpPr>
            <p:spPr>
              <a:xfrm>
                <a:off x="-4" y="-4"/>
                <a:ext cx="3918748" cy="3084033"/>
              </a:xfrm>
              <a:prstGeom prst="rect">
                <a:avLst/>
              </a:prstGeom>
              <a:noFill/>
              <a:ln w="9525" cap="flat">
                <a:solidFill>
                  <a:srgbClr val="C00000"/>
                </a:solidFill>
                <a:prstDash val="solid"/>
                <a:round/>
              </a:ln>
              <a:effectLst/>
            </p:spPr>
            <p:txBody>
              <a:bodyPr wrap="square" lIns="45718" tIns="45718" rIns="45718" bIns="45718" numCol="1" anchor="ctr">
                <a:noAutofit/>
              </a:bodyPr>
              <a:lstStyle/>
              <a:p>
                <a:pPr defTabSz="914400">
                  <a:spcBef>
                    <a:spcPts val="0"/>
                  </a:spcBef>
                  <a:defRPr sz="1800">
                    <a:solidFill>
                      <a:srgbClr val="000000"/>
                    </a:solidFill>
                    <a:latin typeface="Helvetica"/>
                    <a:ea typeface="Helvetica"/>
                    <a:cs typeface="Helvetica"/>
                    <a:sym typeface="Helvetica"/>
                  </a:defRPr>
                </a:pPr>
                <a:endParaRPr/>
              </a:p>
            </p:txBody>
          </p:sp>
        </p:grpSp>
      </p:grpSp>
      <p:sp>
        <p:nvSpPr>
          <p:cNvPr id="288" name="Shape 288"/>
          <p:cNvSpPr/>
          <p:nvPr/>
        </p:nvSpPr>
        <p:spPr>
          <a:xfrm>
            <a:off x="3298849" y="9254808"/>
            <a:ext cx="2022548" cy="266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defTabSz="449580">
              <a:spcBef>
                <a:spcPts val="0"/>
              </a:spcBef>
              <a:defRPr sz="1050" b="1" i="1">
                <a:solidFill>
                  <a:srgbClr val="1F497D"/>
                </a:solidFill>
                <a:uFill>
                  <a:solidFill>
                    <a:srgbClr val="1F497D"/>
                  </a:solidFill>
                </a:uFill>
                <a:latin typeface="Calibri"/>
                <a:ea typeface="Calibri"/>
                <a:cs typeface="Calibri"/>
                <a:sym typeface="Calibri"/>
              </a:defRPr>
            </a:lvl1pPr>
          </a:lstStyle>
          <a:p>
            <a:pPr>
              <a:defRPr sz="1100" b="0" i="0">
                <a:solidFill>
                  <a:srgbClr val="000000"/>
                </a:solidFill>
                <a:uFill>
                  <a:solidFill>
                    <a:srgbClr val="000000"/>
                  </a:solidFill>
                </a:uFill>
              </a:defRPr>
            </a:pPr>
            <a:r>
              <a:rPr sz="1050" b="1" i="1">
                <a:solidFill>
                  <a:srgbClr val="1F497D"/>
                </a:solidFill>
                <a:uFill>
                  <a:solidFill>
                    <a:srgbClr val="1F497D"/>
                  </a:solidFill>
                </a:uFill>
              </a:rPr>
              <a:t>Figura 5: Resultados y potenciales.</a:t>
            </a:r>
          </a:p>
        </p:txBody>
      </p:sp>
      <p:grpSp>
        <p:nvGrpSpPr>
          <p:cNvPr id="292" name="Group 292"/>
          <p:cNvGrpSpPr/>
          <p:nvPr/>
        </p:nvGrpSpPr>
        <p:grpSpPr>
          <a:xfrm>
            <a:off x="10308675" y="35419"/>
            <a:ext cx="2271523" cy="1018681"/>
            <a:chOff x="0" y="0"/>
            <a:chExt cx="2271522" cy="1018680"/>
          </a:xfrm>
        </p:grpSpPr>
        <p:pic>
          <p:nvPicPr>
            <p:cNvPr id="289" name="Screen Shot 2017-11-08 at 14.01.01.png"/>
            <p:cNvPicPr>
              <a:picLocks noChangeAspect="1"/>
            </p:cNvPicPr>
            <p:nvPr/>
          </p:nvPicPr>
          <p:blipFill>
            <a:blip r:embed="rId4">
              <a:extLst/>
            </a:blip>
            <a:srcRect/>
            <a:stretch>
              <a:fillRect/>
            </a:stretch>
          </p:blipFill>
          <p:spPr>
            <a:xfrm>
              <a:off x="20219" y="0"/>
              <a:ext cx="2235541" cy="933927"/>
            </a:xfrm>
            <a:prstGeom prst="rect">
              <a:avLst/>
            </a:prstGeom>
            <a:ln w="12700" cap="flat">
              <a:noFill/>
              <a:miter lim="400000"/>
            </a:ln>
            <a:effectLst/>
          </p:spPr>
        </p:pic>
        <p:pic>
          <p:nvPicPr>
            <p:cNvPr id="290" name="pasted-image.tiff"/>
            <p:cNvPicPr>
              <a:picLocks noChangeAspect="1"/>
            </p:cNvPicPr>
            <p:nvPr/>
          </p:nvPicPr>
          <p:blipFill>
            <a:blip r:embed="rId5">
              <a:extLst/>
            </a:blip>
            <a:stretch>
              <a:fillRect/>
            </a:stretch>
          </p:blipFill>
          <p:spPr>
            <a:xfrm>
              <a:off x="1538179" y="753078"/>
              <a:ext cx="733344" cy="243837"/>
            </a:xfrm>
            <a:prstGeom prst="rect">
              <a:avLst/>
            </a:prstGeom>
            <a:ln w="12700" cap="flat">
              <a:noFill/>
              <a:miter lim="400000"/>
            </a:ln>
            <a:effectLst/>
          </p:spPr>
        </p:pic>
        <p:sp>
          <p:nvSpPr>
            <p:cNvPr id="291" name="Shape 291"/>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body" idx="13"/>
          </p:nvPr>
        </p:nvSpPr>
        <p:spPr>
          <a:prstGeom prst="rect">
            <a:avLst/>
          </a:prstGeom>
        </p:spPr>
        <p:txBody>
          <a:bodyPr/>
          <a:lstStyle/>
          <a:p>
            <a:r>
              <a:t>Proyecto ‘ballena ii’</a:t>
            </a:r>
          </a:p>
        </p:txBody>
      </p:sp>
      <p:sp>
        <p:nvSpPr>
          <p:cNvPr id="295" name="Shape 295"/>
          <p:cNvSpPr>
            <a:spLocks noGrp="1"/>
          </p:cNvSpPr>
          <p:nvPr>
            <p:ph type="title"/>
          </p:nvPr>
        </p:nvSpPr>
        <p:spPr>
          <a:prstGeom prst="rect">
            <a:avLst/>
          </a:prstGeom>
        </p:spPr>
        <p:txBody>
          <a:bodyPr/>
          <a:lstStyle>
            <a:lvl1pPr defTabSz="467359">
              <a:spcBef>
                <a:spcPts val="2200"/>
              </a:spcBef>
              <a:defRPr sz="4800"/>
            </a:lvl1pPr>
          </a:lstStyle>
          <a:p>
            <a:r>
              <a:t>Resultados</a:t>
            </a:r>
          </a:p>
        </p:txBody>
      </p:sp>
      <p:sp>
        <p:nvSpPr>
          <p:cNvPr id="296" name="Shape 296"/>
          <p:cNvSpPr>
            <a:spLocks noGrp="1"/>
          </p:cNvSpPr>
          <p:nvPr>
            <p:ph type="body" sz="half" idx="1"/>
          </p:nvPr>
        </p:nvSpPr>
        <p:spPr>
          <a:xfrm>
            <a:off x="406400" y="2743200"/>
            <a:ext cx="4809043" cy="6108700"/>
          </a:xfrm>
          <a:prstGeom prst="rect">
            <a:avLst/>
          </a:prstGeom>
        </p:spPr>
        <p:txBody>
          <a:bodyPr/>
          <a:lstStyle>
            <a:lvl1pPr marL="226695" indent="-226695" defTabSz="297941">
              <a:spcBef>
                <a:spcPts val="1400"/>
              </a:spcBef>
              <a:defRPr sz="1734"/>
            </a:lvl1pPr>
          </a:lstStyle>
          <a:p>
            <a:r>
              <a:t>La figura muestra los Costos Nivelados de la Energía (CNE) proyectados para el desarrollo de los proyectos de generación de energía solar combinada con un sistema de almacenamiento por rebombeo hídrico en la región de BCS. Los datos muestran que al establecer un sistema de 10 MW de energía solar es posible desarrollar un sistema de 9MW de almacenamiento por rebombeo, lo que tendría una generación neta de 40,000 MWh por todo el sistema. Este proceso generaría una inversión de 31.6 millones de dólares por el proyecto, produciría alrededor de 70 empleos para la energía solar y otros 72 para la operación y mantenimiento de los embalses de rebombeo. Lo anterior indica un CNE de alrededor de 31 dólares por Megawatt generado en este sistema</a:t>
            </a:r>
          </a:p>
        </p:txBody>
      </p:sp>
      <p:pic>
        <p:nvPicPr>
          <p:cNvPr id="297" name="image6.png" descr="Screen%20Shot%202017-09-05%20at%2013.31.00.png"/>
          <p:cNvPicPr>
            <a:picLocks noChangeAspect="1"/>
          </p:cNvPicPr>
          <p:nvPr/>
        </p:nvPicPr>
        <p:blipFill>
          <a:blip r:embed="rId2">
            <a:extLst/>
          </a:blip>
          <a:srcRect l="37447" t="30100" r="5645" b="3000"/>
          <a:stretch>
            <a:fillRect/>
          </a:stretch>
        </p:blipFill>
        <p:spPr>
          <a:xfrm>
            <a:off x="5329994" y="2969220"/>
            <a:ext cx="7692796" cy="5656466"/>
          </a:xfrm>
          <a:prstGeom prst="rect">
            <a:avLst/>
          </a:prstGeom>
          <a:ln>
            <a:solidFill>
              <a:srgbClr val="C00000"/>
            </a:solidFill>
          </a:ln>
        </p:spPr>
      </p:pic>
      <p:grpSp>
        <p:nvGrpSpPr>
          <p:cNvPr id="301" name="Group 301"/>
          <p:cNvGrpSpPr/>
          <p:nvPr/>
        </p:nvGrpSpPr>
        <p:grpSpPr>
          <a:xfrm>
            <a:off x="10308675" y="35419"/>
            <a:ext cx="2271523" cy="1018681"/>
            <a:chOff x="0" y="0"/>
            <a:chExt cx="2271522" cy="1018680"/>
          </a:xfrm>
        </p:grpSpPr>
        <p:pic>
          <p:nvPicPr>
            <p:cNvPr id="298" name="Screen Shot 2017-11-08 at 14.01.01.png"/>
            <p:cNvPicPr>
              <a:picLocks noChangeAspect="1"/>
            </p:cNvPicPr>
            <p:nvPr/>
          </p:nvPicPr>
          <p:blipFill>
            <a:blip r:embed="rId3">
              <a:extLst/>
            </a:blip>
            <a:srcRect/>
            <a:stretch>
              <a:fillRect/>
            </a:stretch>
          </p:blipFill>
          <p:spPr>
            <a:xfrm>
              <a:off x="20219" y="0"/>
              <a:ext cx="2235541" cy="933927"/>
            </a:xfrm>
            <a:prstGeom prst="rect">
              <a:avLst/>
            </a:prstGeom>
            <a:ln w="12700" cap="flat">
              <a:noFill/>
              <a:miter lim="400000"/>
            </a:ln>
            <a:effectLst/>
          </p:spPr>
        </p:pic>
        <p:pic>
          <p:nvPicPr>
            <p:cNvPr id="299" name="pasted-image.tiff"/>
            <p:cNvPicPr>
              <a:picLocks noChangeAspect="1"/>
            </p:cNvPicPr>
            <p:nvPr/>
          </p:nvPicPr>
          <p:blipFill>
            <a:blip r:embed="rId4">
              <a:extLst/>
            </a:blip>
            <a:stretch>
              <a:fillRect/>
            </a:stretch>
          </p:blipFill>
          <p:spPr>
            <a:xfrm>
              <a:off x="1538179" y="753078"/>
              <a:ext cx="733344" cy="243837"/>
            </a:xfrm>
            <a:prstGeom prst="rect">
              <a:avLst/>
            </a:prstGeom>
            <a:ln w="12700" cap="flat">
              <a:noFill/>
              <a:miter lim="400000"/>
            </a:ln>
            <a:effectLst/>
          </p:spPr>
        </p:pic>
        <p:sp>
          <p:nvSpPr>
            <p:cNvPr id="300" name="Shape 300"/>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body" idx="13"/>
          </p:nvPr>
        </p:nvSpPr>
        <p:spPr>
          <a:prstGeom prst="rect">
            <a:avLst/>
          </a:prstGeom>
        </p:spPr>
        <p:txBody>
          <a:bodyPr/>
          <a:lstStyle/>
          <a:p>
            <a:r>
              <a:t>Proyecto ‘Ballena II’</a:t>
            </a:r>
          </a:p>
        </p:txBody>
      </p:sp>
      <p:sp>
        <p:nvSpPr>
          <p:cNvPr id="304" name="Shape 304"/>
          <p:cNvSpPr>
            <a:spLocks noGrp="1"/>
          </p:cNvSpPr>
          <p:nvPr>
            <p:ph type="title"/>
          </p:nvPr>
        </p:nvSpPr>
        <p:spPr>
          <a:prstGeom prst="rect">
            <a:avLst/>
          </a:prstGeom>
        </p:spPr>
        <p:txBody>
          <a:bodyPr/>
          <a:lstStyle>
            <a:lvl1pPr defTabSz="467359">
              <a:spcBef>
                <a:spcPts val="2200"/>
              </a:spcBef>
              <a:defRPr sz="4800"/>
            </a:lvl1pPr>
          </a:lstStyle>
          <a:p>
            <a:r>
              <a:t>Resultados</a:t>
            </a:r>
          </a:p>
        </p:txBody>
      </p:sp>
      <p:sp>
        <p:nvSpPr>
          <p:cNvPr id="305" name="Shape 305"/>
          <p:cNvSpPr>
            <a:spLocks noGrp="1"/>
          </p:cNvSpPr>
          <p:nvPr>
            <p:ph type="body" idx="1"/>
          </p:nvPr>
        </p:nvSpPr>
        <p:spPr>
          <a:prstGeom prst="rect">
            <a:avLst/>
          </a:prstGeom>
        </p:spPr>
        <p:txBody>
          <a:bodyPr/>
          <a:lstStyle/>
          <a:p>
            <a:pPr marL="311150" indent="-311150" defTabSz="408940">
              <a:spcBef>
                <a:spcPts val="1900"/>
              </a:spcBef>
              <a:defRPr sz="2380"/>
            </a:pPr>
            <a:r>
              <a:t>Sin embargo, los beneficios son mucho más amplios que otros proyectos de energías renovables. De acuerdo con los resultados se obtendrían cerca de 7 millones de metros cúbicos de agua desalinizada anualmente, que a su vez tendrían una huella hídrica evitada de hasta 19,650 metros cúbicos de agua; una población que podría beneficiarse de la generación eléctrica de casi 100,000 personas y una importante reducción de emisiones de gases de efecto invernadero (GEI) y contaminantes criterio (CC) de hasta 20,900 toneladas de dióxido de carbono (CO2), 590 toneladas de dióxido de azufre (SO2) y 208 tonealdas de dióxido de nitrógeno (NO2). El potencial de reducción de emisiones del proyecto es de 1.04 tCO2/MWh</a:t>
            </a:r>
          </a:p>
          <a:p>
            <a:pPr marL="311150" indent="-311150" defTabSz="408940">
              <a:spcBef>
                <a:spcPts val="1900"/>
              </a:spcBef>
              <a:defRPr sz="2380"/>
            </a:pPr>
            <a:r>
              <a:t>Finalmente, el desarrollo del proyecto traería beneficios para la región y el mercado eléctrico al establecer servicios conexos, incrementar y estabilizar la potencia de la red, producir Certificados de Energías Limpias y, al mismo tiempo reducir el valor de los PML al producir energía con costos de generación cero por un mayor tiempo.</a:t>
            </a:r>
          </a:p>
        </p:txBody>
      </p:sp>
      <p:grpSp>
        <p:nvGrpSpPr>
          <p:cNvPr id="309" name="Group 309"/>
          <p:cNvGrpSpPr/>
          <p:nvPr/>
        </p:nvGrpSpPr>
        <p:grpSpPr>
          <a:xfrm>
            <a:off x="10308675" y="35419"/>
            <a:ext cx="2271523" cy="1018681"/>
            <a:chOff x="0" y="0"/>
            <a:chExt cx="2271522" cy="1018680"/>
          </a:xfrm>
        </p:grpSpPr>
        <p:pic>
          <p:nvPicPr>
            <p:cNvPr id="306" name="Screen Shot 2017-11-08 at 14.01.01.png"/>
            <p:cNvPicPr>
              <a:picLocks noChangeAspect="1"/>
            </p:cNvPicPr>
            <p:nvPr/>
          </p:nvPicPr>
          <p:blipFill>
            <a:blip r:embed="rId3">
              <a:extLst/>
            </a:blip>
            <a:srcRect/>
            <a:stretch>
              <a:fillRect/>
            </a:stretch>
          </p:blipFill>
          <p:spPr>
            <a:xfrm>
              <a:off x="20219" y="0"/>
              <a:ext cx="2235541" cy="933927"/>
            </a:xfrm>
            <a:prstGeom prst="rect">
              <a:avLst/>
            </a:prstGeom>
            <a:ln w="12700" cap="flat">
              <a:noFill/>
              <a:miter lim="400000"/>
            </a:ln>
            <a:effectLst/>
          </p:spPr>
        </p:pic>
        <p:pic>
          <p:nvPicPr>
            <p:cNvPr id="307" name="pasted-image.tiff"/>
            <p:cNvPicPr>
              <a:picLocks noChangeAspect="1"/>
            </p:cNvPicPr>
            <p:nvPr/>
          </p:nvPicPr>
          <p:blipFill>
            <a:blip r:embed="rId4">
              <a:extLst/>
            </a:blip>
            <a:stretch>
              <a:fillRect/>
            </a:stretch>
          </p:blipFill>
          <p:spPr>
            <a:xfrm>
              <a:off x="1538179" y="753078"/>
              <a:ext cx="733344" cy="243837"/>
            </a:xfrm>
            <a:prstGeom prst="rect">
              <a:avLst/>
            </a:prstGeom>
            <a:ln w="12700" cap="flat">
              <a:noFill/>
              <a:miter lim="400000"/>
            </a:ln>
            <a:effectLst/>
          </p:spPr>
        </p:pic>
        <p:sp>
          <p:nvSpPr>
            <p:cNvPr id="308" name="Shape 308"/>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body" idx="13"/>
          </p:nvPr>
        </p:nvSpPr>
        <p:spPr>
          <a:prstGeom prst="rect">
            <a:avLst/>
          </a:prstGeom>
        </p:spPr>
        <p:txBody>
          <a:bodyPr/>
          <a:lstStyle/>
          <a:p>
            <a:r>
              <a:t>Proyecto ‘Ballena II’</a:t>
            </a:r>
          </a:p>
        </p:txBody>
      </p:sp>
      <p:sp>
        <p:nvSpPr>
          <p:cNvPr id="314" name="Shape 314"/>
          <p:cNvSpPr>
            <a:spLocks noGrp="1"/>
          </p:cNvSpPr>
          <p:nvPr>
            <p:ph type="title"/>
          </p:nvPr>
        </p:nvSpPr>
        <p:spPr>
          <a:prstGeom prst="rect">
            <a:avLst/>
          </a:prstGeom>
        </p:spPr>
        <p:txBody>
          <a:bodyPr/>
          <a:lstStyle>
            <a:lvl1pPr defTabSz="467359">
              <a:spcBef>
                <a:spcPts val="2200"/>
              </a:spcBef>
              <a:defRPr sz="4800"/>
            </a:lvl1pPr>
          </a:lstStyle>
          <a:p>
            <a:r>
              <a:t>Resultados</a:t>
            </a:r>
          </a:p>
        </p:txBody>
      </p:sp>
      <p:sp>
        <p:nvSpPr>
          <p:cNvPr id="315" name="Shape 315"/>
          <p:cNvSpPr>
            <a:spLocks noGrp="1"/>
          </p:cNvSpPr>
          <p:nvPr>
            <p:ph type="body" idx="1"/>
          </p:nvPr>
        </p:nvSpPr>
        <p:spPr>
          <a:xfrm>
            <a:off x="406400" y="2565400"/>
            <a:ext cx="12192000" cy="6974552"/>
          </a:xfrm>
          <a:prstGeom prst="rect">
            <a:avLst/>
          </a:prstGeom>
        </p:spPr>
        <p:txBody>
          <a:bodyPr/>
          <a:lstStyle/>
          <a:p>
            <a:pPr marL="284479" indent="-284479" defTabSz="373887">
              <a:spcBef>
                <a:spcPts val="1700"/>
              </a:spcBef>
              <a:defRPr sz="2176"/>
            </a:pPr>
            <a:r>
              <a:t>Con las adiciones proyectadas en el PIIRCE, los tres escenarios de consumo se cumplen con gran margen </a:t>
            </a:r>
          </a:p>
          <a:p>
            <a:pPr marL="284479" indent="-284479" defTabSz="373887">
              <a:spcBef>
                <a:spcPts val="1700"/>
              </a:spcBef>
              <a:defRPr sz="2176"/>
            </a:pPr>
            <a:endParaRPr/>
          </a:p>
          <a:p>
            <a:pPr marL="284479" indent="-284479" defTabSz="373887">
              <a:spcBef>
                <a:spcPts val="1700"/>
              </a:spcBef>
              <a:defRPr sz="2176"/>
            </a:pPr>
            <a:endParaRPr/>
          </a:p>
          <a:p>
            <a:pPr marL="284479" indent="-284479" defTabSz="373887">
              <a:spcBef>
                <a:spcPts val="1700"/>
              </a:spcBef>
              <a:defRPr sz="2176"/>
            </a:pPr>
            <a:endParaRPr/>
          </a:p>
          <a:p>
            <a:pPr marL="284479" indent="-284479" defTabSz="373887">
              <a:spcBef>
                <a:spcPts val="1700"/>
              </a:spcBef>
              <a:defRPr sz="2176"/>
            </a:pPr>
            <a:endParaRPr/>
          </a:p>
          <a:p>
            <a:pPr marL="284479" indent="-284479" defTabSz="373887">
              <a:spcBef>
                <a:spcPts val="1700"/>
              </a:spcBef>
              <a:defRPr sz="2176"/>
            </a:pPr>
            <a:endParaRPr/>
          </a:p>
          <a:p>
            <a:pPr marL="284479" indent="-284479" defTabSz="373887">
              <a:spcBef>
                <a:spcPts val="1700"/>
              </a:spcBef>
              <a:defRPr sz="2176"/>
            </a:pPr>
            <a:endParaRPr/>
          </a:p>
          <a:p>
            <a:pPr marL="284479" indent="-284479" defTabSz="373887">
              <a:spcBef>
                <a:spcPts val="1700"/>
              </a:spcBef>
              <a:defRPr sz="2176"/>
            </a:pPr>
            <a:endParaRPr/>
          </a:p>
          <a:p>
            <a:pPr marL="284479" indent="-284479" defTabSz="373887">
              <a:spcBef>
                <a:spcPts val="1700"/>
              </a:spcBef>
              <a:defRPr sz="2176"/>
            </a:pPr>
            <a:endParaRPr/>
          </a:p>
          <a:p>
            <a:pPr marL="284479" indent="-284479" defTabSz="373887">
              <a:spcBef>
                <a:spcPts val="1700"/>
              </a:spcBef>
              <a:defRPr sz="2176"/>
            </a:pPr>
            <a:endParaRPr/>
          </a:p>
          <a:p>
            <a:pPr marL="284479" indent="-284479" defTabSz="373887">
              <a:spcBef>
                <a:spcPts val="1700"/>
              </a:spcBef>
              <a:defRPr sz="2176"/>
            </a:pPr>
            <a:r>
              <a:t>Evolución de generación en BCS por zona de interconexión 2017-2031 (GWh/Anuales) </a:t>
            </a:r>
          </a:p>
        </p:txBody>
      </p:sp>
      <p:pic>
        <p:nvPicPr>
          <p:cNvPr id="316" name="Screen Shot 2017-12-11 at 10.09.29.png"/>
          <p:cNvPicPr>
            <a:picLocks noChangeAspect="1"/>
          </p:cNvPicPr>
          <p:nvPr/>
        </p:nvPicPr>
        <p:blipFill>
          <a:blip r:embed="rId2">
            <a:extLst/>
          </a:blip>
          <a:stretch>
            <a:fillRect/>
          </a:stretch>
        </p:blipFill>
        <p:spPr>
          <a:xfrm>
            <a:off x="1283249" y="3501249"/>
            <a:ext cx="10438302" cy="5331454"/>
          </a:xfrm>
          <a:prstGeom prst="rect">
            <a:avLst/>
          </a:prstGeom>
          <a:ln w="12700">
            <a:miter lim="400000"/>
          </a:ln>
        </p:spPr>
      </p:pic>
      <p:grpSp>
        <p:nvGrpSpPr>
          <p:cNvPr id="320" name="Group 320"/>
          <p:cNvGrpSpPr/>
          <p:nvPr/>
        </p:nvGrpSpPr>
        <p:grpSpPr>
          <a:xfrm>
            <a:off x="10308675" y="35419"/>
            <a:ext cx="2271523" cy="1018681"/>
            <a:chOff x="0" y="0"/>
            <a:chExt cx="2271522" cy="1018680"/>
          </a:xfrm>
        </p:grpSpPr>
        <p:pic>
          <p:nvPicPr>
            <p:cNvPr id="317" name="Screen Shot 2017-11-08 at 14.01.01.png"/>
            <p:cNvPicPr>
              <a:picLocks noChangeAspect="1"/>
            </p:cNvPicPr>
            <p:nvPr/>
          </p:nvPicPr>
          <p:blipFill>
            <a:blip r:embed="rId3">
              <a:extLst/>
            </a:blip>
            <a:srcRect/>
            <a:stretch>
              <a:fillRect/>
            </a:stretch>
          </p:blipFill>
          <p:spPr>
            <a:xfrm>
              <a:off x="20219" y="0"/>
              <a:ext cx="2235541" cy="933927"/>
            </a:xfrm>
            <a:prstGeom prst="rect">
              <a:avLst/>
            </a:prstGeom>
            <a:ln w="12700" cap="flat">
              <a:noFill/>
              <a:miter lim="400000"/>
            </a:ln>
            <a:effectLst/>
          </p:spPr>
        </p:pic>
        <p:pic>
          <p:nvPicPr>
            <p:cNvPr id="318" name="pasted-image.tiff"/>
            <p:cNvPicPr>
              <a:picLocks noChangeAspect="1"/>
            </p:cNvPicPr>
            <p:nvPr/>
          </p:nvPicPr>
          <p:blipFill>
            <a:blip r:embed="rId4">
              <a:extLst/>
            </a:blip>
            <a:stretch>
              <a:fillRect/>
            </a:stretch>
          </p:blipFill>
          <p:spPr>
            <a:xfrm>
              <a:off x="1538179" y="753078"/>
              <a:ext cx="733344" cy="243837"/>
            </a:xfrm>
            <a:prstGeom prst="rect">
              <a:avLst/>
            </a:prstGeom>
            <a:ln w="12700" cap="flat">
              <a:noFill/>
              <a:miter lim="400000"/>
            </a:ln>
            <a:effectLst/>
          </p:spPr>
        </p:pic>
        <p:sp>
          <p:nvSpPr>
            <p:cNvPr id="319" name="Shape 319"/>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p:cNvSpPr>
          <p:nvPr>
            <p:ph type="body" idx="13"/>
          </p:nvPr>
        </p:nvSpPr>
        <p:spPr>
          <a:prstGeom prst="rect">
            <a:avLst/>
          </a:prstGeom>
        </p:spPr>
        <p:txBody>
          <a:bodyPr/>
          <a:lstStyle/>
          <a:p>
            <a:r>
              <a:t>Proyecto ‘Ballena II’</a:t>
            </a:r>
          </a:p>
        </p:txBody>
      </p:sp>
      <p:sp>
        <p:nvSpPr>
          <p:cNvPr id="323" name="Shape 323"/>
          <p:cNvSpPr>
            <a:spLocks noGrp="1"/>
          </p:cNvSpPr>
          <p:nvPr>
            <p:ph type="title"/>
          </p:nvPr>
        </p:nvSpPr>
        <p:spPr>
          <a:prstGeom prst="rect">
            <a:avLst/>
          </a:prstGeom>
        </p:spPr>
        <p:txBody>
          <a:bodyPr/>
          <a:lstStyle>
            <a:lvl1pPr defTabSz="233679">
              <a:spcBef>
                <a:spcPts val="1100"/>
              </a:spcBef>
              <a:defRPr sz="2400"/>
            </a:lvl1pPr>
          </a:lstStyle>
          <a:p>
            <a:r>
              <a:t>El ratio capacidad solar : capacidad hidráulica, así como el factor de planta de la planta en su conjunto, se ha modelado a partir del perfil de generación de la zona </a:t>
            </a:r>
          </a:p>
        </p:txBody>
      </p:sp>
      <p:sp>
        <p:nvSpPr>
          <p:cNvPr id="324" name="Shape 324"/>
          <p:cNvSpPr>
            <a:spLocks noGrp="1"/>
          </p:cNvSpPr>
          <p:nvPr>
            <p:ph type="body" idx="1"/>
          </p:nvPr>
        </p:nvSpPr>
        <p:spPr>
          <a:xfrm>
            <a:off x="406400" y="2351211"/>
            <a:ext cx="12192000" cy="6108701"/>
          </a:xfrm>
          <a:prstGeom prst="rect">
            <a:avLst/>
          </a:prstGeom>
        </p:spPr>
        <p:txBody>
          <a:bodyPr/>
          <a:lstStyle>
            <a:lvl1pPr marL="444500" indent="-444500">
              <a:defRPr sz="2100"/>
            </a:lvl1pPr>
          </a:lstStyle>
          <a:p>
            <a:r>
              <a:t>Curvas de generación solar para una planta de 1 MW de capacidad según el perfil de generación de la zona, generación solar inyectada al sistema y generación hidráulica producida con la energía solar restante </a:t>
            </a:r>
          </a:p>
        </p:txBody>
      </p:sp>
      <p:pic>
        <p:nvPicPr>
          <p:cNvPr id="325" name="Screen Shot 2017-12-11 at 10.15.46.png"/>
          <p:cNvPicPr>
            <a:picLocks noChangeAspect="1"/>
          </p:cNvPicPr>
          <p:nvPr/>
        </p:nvPicPr>
        <p:blipFill>
          <a:blip r:embed="rId2">
            <a:extLst/>
          </a:blip>
          <a:stretch>
            <a:fillRect/>
          </a:stretch>
        </p:blipFill>
        <p:spPr>
          <a:xfrm>
            <a:off x="970618" y="3614901"/>
            <a:ext cx="11063564" cy="5820986"/>
          </a:xfrm>
          <a:prstGeom prst="rect">
            <a:avLst/>
          </a:prstGeom>
          <a:ln w="12700">
            <a:miter lim="400000"/>
          </a:ln>
        </p:spPr>
      </p:pic>
      <p:grpSp>
        <p:nvGrpSpPr>
          <p:cNvPr id="329" name="Group 329"/>
          <p:cNvGrpSpPr/>
          <p:nvPr/>
        </p:nvGrpSpPr>
        <p:grpSpPr>
          <a:xfrm>
            <a:off x="10308675" y="35419"/>
            <a:ext cx="2271523" cy="1018681"/>
            <a:chOff x="0" y="0"/>
            <a:chExt cx="2271522" cy="1018680"/>
          </a:xfrm>
        </p:grpSpPr>
        <p:pic>
          <p:nvPicPr>
            <p:cNvPr id="326" name="Screen Shot 2017-11-08 at 14.01.01.png"/>
            <p:cNvPicPr>
              <a:picLocks noChangeAspect="1"/>
            </p:cNvPicPr>
            <p:nvPr/>
          </p:nvPicPr>
          <p:blipFill>
            <a:blip r:embed="rId3">
              <a:extLst/>
            </a:blip>
            <a:srcRect/>
            <a:stretch>
              <a:fillRect/>
            </a:stretch>
          </p:blipFill>
          <p:spPr>
            <a:xfrm>
              <a:off x="20219" y="0"/>
              <a:ext cx="2235541" cy="933927"/>
            </a:xfrm>
            <a:prstGeom prst="rect">
              <a:avLst/>
            </a:prstGeom>
            <a:ln w="12700" cap="flat">
              <a:noFill/>
              <a:miter lim="400000"/>
            </a:ln>
            <a:effectLst/>
          </p:spPr>
        </p:pic>
        <p:pic>
          <p:nvPicPr>
            <p:cNvPr id="327" name="pasted-image.tiff"/>
            <p:cNvPicPr>
              <a:picLocks noChangeAspect="1"/>
            </p:cNvPicPr>
            <p:nvPr/>
          </p:nvPicPr>
          <p:blipFill>
            <a:blip r:embed="rId4">
              <a:extLst/>
            </a:blip>
            <a:stretch>
              <a:fillRect/>
            </a:stretch>
          </p:blipFill>
          <p:spPr>
            <a:xfrm>
              <a:off x="1538179" y="753078"/>
              <a:ext cx="733344" cy="243837"/>
            </a:xfrm>
            <a:prstGeom prst="rect">
              <a:avLst/>
            </a:prstGeom>
            <a:ln w="12700" cap="flat">
              <a:noFill/>
              <a:miter lim="400000"/>
            </a:ln>
            <a:effectLst/>
          </p:spPr>
        </p:pic>
        <p:sp>
          <p:nvSpPr>
            <p:cNvPr id="328" name="Shape 328"/>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body" idx="13"/>
          </p:nvPr>
        </p:nvSpPr>
        <p:spPr>
          <a:prstGeom prst="rect">
            <a:avLst/>
          </a:prstGeom>
        </p:spPr>
        <p:txBody>
          <a:bodyPr/>
          <a:lstStyle/>
          <a:p>
            <a:r>
              <a:t>Proyecto ‘Ballena II’</a:t>
            </a:r>
          </a:p>
        </p:txBody>
      </p:sp>
      <p:sp>
        <p:nvSpPr>
          <p:cNvPr id="332" name="Shape 332"/>
          <p:cNvSpPr>
            <a:spLocks noGrp="1"/>
          </p:cNvSpPr>
          <p:nvPr>
            <p:ph type="title"/>
          </p:nvPr>
        </p:nvSpPr>
        <p:spPr>
          <a:prstGeom prst="rect">
            <a:avLst/>
          </a:prstGeom>
        </p:spPr>
        <p:txBody>
          <a:bodyPr/>
          <a:lstStyle>
            <a:lvl1pPr defTabSz="467359">
              <a:spcBef>
                <a:spcPts val="2200"/>
              </a:spcBef>
              <a:defRPr sz="4800"/>
            </a:lvl1pPr>
          </a:lstStyle>
          <a:p>
            <a:r>
              <a:t>Referencias</a:t>
            </a:r>
          </a:p>
        </p:txBody>
      </p:sp>
      <p:sp>
        <p:nvSpPr>
          <p:cNvPr id="333" name="Shape 333"/>
          <p:cNvSpPr>
            <a:spLocks noGrp="1"/>
          </p:cNvSpPr>
          <p:nvPr>
            <p:ph type="body" idx="1"/>
          </p:nvPr>
        </p:nvSpPr>
        <p:spPr>
          <a:prstGeom prst="rect">
            <a:avLst/>
          </a:prstGeom>
        </p:spPr>
        <p:txBody>
          <a:bodyPr/>
          <a:lstStyle/>
          <a:p>
            <a:pPr marL="244475" indent="-244475" defTabSz="321310">
              <a:spcBef>
                <a:spcPts val="1500"/>
              </a:spcBef>
              <a:defRPr sz="1870"/>
            </a:pPr>
            <a:r>
              <a:t>**El estudio completo puede encontrarse en el siguiente enlace: </a:t>
            </a:r>
            <a:r>
              <a:rPr u="sng">
                <a:solidFill>
                  <a:schemeClr val="accent1"/>
                </a:solidFill>
                <a:hlinkClick r:id="rId2"/>
              </a:rPr>
              <a:t>www.iniciativaclimatica.org</a:t>
            </a:r>
            <a:r>
              <a:t> </a:t>
            </a:r>
          </a:p>
          <a:p>
            <a:pPr marL="244475" indent="-244475" defTabSz="321310">
              <a:spcBef>
                <a:spcPts val="1500"/>
              </a:spcBef>
              <a:defRPr sz="1870"/>
            </a:pPr>
            <a:r>
              <a:t>SENER (2017). ‘Programa de Desarrollo del Sistema Eléctrico Nacional (PRODESEN), 2017. México: Secretaría de Energía (SENER), Disponible en: http://base.energia.gob.mx/prodesen/PRODESEN2017/PRODESEN-2017-2031.pdf Consultado en: Junio de 2017.</a:t>
            </a:r>
          </a:p>
          <a:p>
            <a:pPr marL="244475" indent="-244475" defTabSz="321310">
              <a:spcBef>
                <a:spcPts val="1500"/>
              </a:spcBef>
              <a:defRPr sz="1870"/>
            </a:pPr>
            <a:r>
              <a:t>SENER (2016), Prospectiva de gas natural 2016-2030, Secretaria de Energía, México, 2016.</a:t>
            </a:r>
          </a:p>
          <a:p>
            <a:pPr marL="244475" indent="-244475" defTabSz="321310">
              <a:spcBef>
                <a:spcPts val="1500"/>
              </a:spcBef>
              <a:defRPr sz="1870"/>
            </a:pPr>
            <a:r>
              <a:t>SENER, (2017) (b) Sistema de información energética, Secretaría de Energía, Mexico, 2017.</a:t>
            </a:r>
          </a:p>
          <a:p>
            <a:pPr marL="244475" indent="-244475" defTabSz="321310">
              <a:spcBef>
                <a:spcPts val="1500"/>
              </a:spcBef>
              <a:defRPr sz="1870"/>
            </a:pPr>
            <a:r>
              <a:t>CFE. CFE 2016, Reporte Anual. México. 2017. Disponible en: http://gaceta.diputados.gob.mx/Gaceta/63/2017/may/CFE-20170508.pdf Consultado en: Junio de 2017.</a:t>
            </a:r>
          </a:p>
          <a:p>
            <a:pPr marL="244475" indent="-244475" defTabSz="321310">
              <a:spcBef>
                <a:spcPts val="1500"/>
              </a:spcBef>
              <a:defRPr sz="1870"/>
            </a:pPr>
            <a:r>
              <a:t>SENER, (2016) (c). Reporte de avances de energías limpias para el segundo semestre del 2016 Disponible en: https://www.gob.mx/sener/documentos/informe-sobre-la-participacion-de-las-energias-renovables-en-la-generacion-de-electricidad-en-mexico-al-30-de-junio Consultado en: Junio de 2017.</a:t>
            </a:r>
          </a:p>
          <a:p>
            <a:pPr marL="244475" indent="-244475" defTabSz="321310">
              <a:spcBef>
                <a:spcPts val="1500"/>
              </a:spcBef>
              <a:defRPr sz="1870"/>
            </a:pPr>
            <a:r>
              <a:t>La Jornada 28 de Junio de 2017. “Anuncia CFE proyecto de interconexión que unirá BCS con la red nacional de electricidad” Disponible en línea en: http://www.jornada.unam.mx/ultimas/2017/06/28/anuncia-cfe-proyecto-de-interconexion-que-unira-bcs-con-la-red-nacional-de-electricidad Consultado en: Junio de 2017.</a:t>
            </a:r>
          </a:p>
        </p:txBody>
      </p:sp>
      <p:grpSp>
        <p:nvGrpSpPr>
          <p:cNvPr id="337" name="Group 337"/>
          <p:cNvGrpSpPr/>
          <p:nvPr/>
        </p:nvGrpSpPr>
        <p:grpSpPr>
          <a:xfrm>
            <a:off x="10308675" y="35419"/>
            <a:ext cx="2271523" cy="1018681"/>
            <a:chOff x="0" y="0"/>
            <a:chExt cx="2271522" cy="1018680"/>
          </a:xfrm>
        </p:grpSpPr>
        <p:pic>
          <p:nvPicPr>
            <p:cNvPr id="334" name="Screen Shot 2017-11-08 at 14.01.01.png"/>
            <p:cNvPicPr>
              <a:picLocks noChangeAspect="1"/>
            </p:cNvPicPr>
            <p:nvPr/>
          </p:nvPicPr>
          <p:blipFill>
            <a:blip r:embed="rId3">
              <a:extLst/>
            </a:blip>
            <a:srcRect/>
            <a:stretch>
              <a:fillRect/>
            </a:stretch>
          </p:blipFill>
          <p:spPr>
            <a:xfrm>
              <a:off x="20219" y="0"/>
              <a:ext cx="2235541" cy="933927"/>
            </a:xfrm>
            <a:prstGeom prst="rect">
              <a:avLst/>
            </a:prstGeom>
            <a:ln w="12700" cap="flat">
              <a:noFill/>
              <a:miter lim="400000"/>
            </a:ln>
            <a:effectLst/>
          </p:spPr>
        </p:pic>
        <p:pic>
          <p:nvPicPr>
            <p:cNvPr id="335" name="pasted-image.tiff"/>
            <p:cNvPicPr>
              <a:picLocks noChangeAspect="1"/>
            </p:cNvPicPr>
            <p:nvPr/>
          </p:nvPicPr>
          <p:blipFill>
            <a:blip r:embed="rId4">
              <a:extLst/>
            </a:blip>
            <a:stretch>
              <a:fillRect/>
            </a:stretch>
          </p:blipFill>
          <p:spPr>
            <a:xfrm>
              <a:off x="1538179" y="753078"/>
              <a:ext cx="733344" cy="243837"/>
            </a:xfrm>
            <a:prstGeom prst="rect">
              <a:avLst/>
            </a:prstGeom>
            <a:ln w="12700" cap="flat">
              <a:noFill/>
              <a:miter lim="400000"/>
            </a:ln>
            <a:effectLst/>
          </p:spPr>
        </p:pic>
        <p:sp>
          <p:nvSpPr>
            <p:cNvPr id="336" name="Shape 336"/>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3"/>
          </p:nvPr>
        </p:nvSpPr>
        <p:spPr>
          <a:prstGeom prst="rect">
            <a:avLst/>
          </a:prstGeom>
        </p:spPr>
        <p:txBody>
          <a:bodyPr/>
          <a:lstStyle/>
          <a:p>
            <a:r>
              <a:t>Proyecto ‘Ballena II’</a:t>
            </a:r>
          </a:p>
        </p:txBody>
      </p:sp>
      <p:sp>
        <p:nvSpPr>
          <p:cNvPr id="176" name="Shape 176"/>
          <p:cNvSpPr>
            <a:spLocks noGrp="1"/>
          </p:cNvSpPr>
          <p:nvPr>
            <p:ph type="title"/>
          </p:nvPr>
        </p:nvSpPr>
        <p:spPr>
          <a:prstGeom prst="rect">
            <a:avLst/>
          </a:prstGeom>
        </p:spPr>
        <p:txBody>
          <a:bodyPr/>
          <a:lstStyle>
            <a:lvl1pPr defTabSz="467359">
              <a:spcBef>
                <a:spcPts val="2200"/>
              </a:spcBef>
              <a:defRPr sz="4800"/>
            </a:lvl1pPr>
          </a:lstStyle>
          <a:p>
            <a:r>
              <a:t>Objetivo</a:t>
            </a:r>
          </a:p>
        </p:txBody>
      </p:sp>
      <p:sp>
        <p:nvSpPr>
          <p:cNvPr id="177" name="Shape 177"/>
          <p:cNvSpPr>
            <a:spLocks noGrp="1"/>
          </p:cNvSpPr>
          <p:nvPr>
            <p:ph type="body" idx="1"/>
          </p:nvPr>
        </p:nvSpPr>
        <p:spPr>
          <a:prstGeom prst="rect">
            <a:avLst/>
          </a:prstGeom>
        </p:spPr>
        <p:txBody>
          <a:bodyPr/>
          <a:lstStyle/>
          <a:p>
            <a:pPr algn="just"/>
            <a:r>
              <a:t>El Proyecto ‘Ballena II’ tiene como objetivo identificar las oportunidades del uso de nuevas tecnologías a través del uso del rebombeo de agua como parte de sistemas de almacenamiento para fomentar el uso de la energía solar fotovoltaica. </a:t>
            </a:r>
          </a:p>
          <a:p>
            <a:pPr algn="just"/>
            <a:r>
              <a:t>Actualmente, México no cuenta con proyectos de este tipo, a pesar de que las condiciones geográficas del país permitirían de manera importante una penetración y desarrollo de esta tecnología. </a:t>
            </a:r>
          </a:p>
        </p:txBody>
      </p:sp>
      <p:grpSp>
        <p:nvGrpSpPr>
          <p:cNvPr id="181" name="Group 181"/>
          <p:cNvGrpSpPr/>
          <p:nvPr/>
        </p:nvGrpSpPr>
        <p:grpSpPr>
          <a:xfrm>
            <a:off x="10308675" y="35419"/>
            <a:ext cx="2271523" cy="1018681"/>
            <a:chOff x="0" y="0"/>
            <a:chExt cx="2271522" cy="1018680"/>
          </a:xfrm>
        </p:grpSpPr>
        <p:pic>
          <p:nvPicPr>
            <p:cNvPr id="178" name="Screen Shot 2017-11-08 at 14.01.01.png"/>
            <p:cNvPicPr>
              <a:picLocks noChangeAspect="1"/>
            </p:cNvPicPr>
            <p:nvPr/>
          </p:nvPicPr>
          <p:blipFill>
            <a:blip r:embed="rId2">
              <a:extLst/>
            </a:blip>
            <a:srcRect/>
            <a:stretch>
              <a:fillRect/>
            </a:stretch>
          </p:blipFill>
          <p:spPr>
            <a:xfrm>
              <a:off x="20219" y="0"/>
              <a:ext cx="2235541" cy="933927"/>
            </a:xfrm>
            <a:prstGeom prst="rect">
              <a:avLst/>
            </a:prstGeom>
            <a:ln w="12700" cap="flat">
              <a:noFill/>
              <a:miter lim="400000"/>
            </a:ln>
            <a:effectLst/>
          </p:spPr>
        </p:pic>
        <p:pic>
          <p:nvPicPr>
            <p:cNvPr id="179" name="pasted-image.tiff"/>
            <p:cNvPicPr>
              <a:picLocks noChangeAspect="1"/>
            </p:cNvPicPr>
            <p:nvPr/>
          </p:nvPicPr>
          <p:blipFill>
            <a:blip r:embed="rId3">
              <a:extLst/>
            </a:blip>
            <a:stretch>
              <a:fillRect/>
            </a:stretch>
          </p:blipFill>
          <p:spPr>
            <a:xfrm>
              <a:off x="1538179" y="753078"/>
              <a:ext cx="733344" cy="243837"/>
            </a:xfrm>
            <a:prstGeom prst="rect">
              <a:avLst/>
            </a:prstGeom>
            <a:ln w="12700" cap="flat">
              <a:noFill/>
              <a:miter lim="400000"/>
            </a:ln>
            <a:effectLst/>
          </p:spPr>
        </p:pic>
        <p:sp>
          <p:nvSpPr>
            <p:cNvPr id="180" name="Shape 180"/>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108176231_2889x1907_2_gradiation.jpeg"/>
          <p:cNvPicPr>
            <a:picLocks noGrp="1" noChangeAspect="1"/>
          </p:cNvPicPr>
          <p:nvPr>
            <p:ph type="pic" idx="13"/>
          </p:nvPr>
        </p:nvPicPr>
        <p:blipFill>
          <a:blip r:embed="rId2">
            <a:extLst/>
          </a:blip>
          <a:srcRect l="6172" t="129" r="6044" b="129"/>
          <a:stretch>
            <a:fillRect/>
          </a:stretch>
        </p:blipFill>
        <p:spPr>
          <a:prstGeom prst="rect">
            <a:avLst/>
          </a:prstGeom>
        </p:spPr>
      </p:pic>
      <p:sp>
        <p:nvSpPr>
          <p:cNvPr id="340" name="Shape 340"/>
          <p:cNvSpPr>
            <a:spLocks noGrp="1"/>
          </p:cNvSpPr>
          <p:nvPr>
            <p:ph type="body" idx="14"/>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341" name="Shape 341"/>
          <p:cNvSpPr>
            <a:spLocks noGrp="1"/>
          </p:cNvSpPr>
          <p:nvPr>
            <p:ph type="title"/>
          </p:nvPr>
        </p:nvSpPr>
        <p:spPr>
          <a:xfrm>
            <a:off x="406400" y="4456963"/>
            <a:ext cx="12192000" cy="2705101"/>
          </a:xfrm>
          <a:prstGeom prst="rect">
            <a:avLst/>
          </a:prstGeom>
        </p:spPr>
        <p:txBody>
          <a:bodyPr/>
          <a:lstStyle>
            <a:lvl1pPr algn="ctr"/>
          </a:lstStyle>
          <a:p>
            <a:r>
              <a:t>¡Gracias!</a:t>
            </a:r>
          </a:p>
        </p:txBody>
      </p:sp>
      <p:sp>
        <p:nvSpPr>
          <p:cNvPr id="342" name="Shape 342"/>
          <p:cNvSpPr>
            <a:spLocks noGrp="1"/>
          </p:cNvSpPr>
          <p:nvPr>
            <p:ph type="body" sz="quarter" idx="1"/>
          </p:nvPr>
        </p:nvSpPr>
        <p:spPr>
          <a:xfrm>
            <a:off x="406400" y="7467398"/>
            <a:ext cx="12192000" cy="1803401"/>
          </a:xfrm>
          <a:prstGeom prst="rect">
            <a:avLst/>
          </a:prstGeom>
        </p:spPr>
        <p:txBody>
          <a:bodyPr/>
          <a:lstStyle/>
          <a:p>
            <a:pPr algn="ctr" defTabSz="537463">
              <a:spcBef>
                <a:spcPts val="2100"/>
              </a:spcBef>
              <a:defRPr sz="4968"/>
            </a:pPr>
            <a:r>
              <a:t>Daniel Chacón</a:t>
            </a:r>
          </a:p>
          <a:p>
            <a:pPr algn="ctr" defTabSz="537463">
              <a:spcBef>
                <a:spcPts val="2100"/>
              </a:spcBef>
              <a:defRPr sz="4968"/>
            </a:pPr>
            <a:r>
              <a:rPr u="sng">
                <a:solidFill>
                  <a:schemeClr val="accent1"/>
                </a:solidFill>
                <a:hlinkClick r:id="rId3"/>
              </a:rPr>
              <a:t>daniel.chacon@iniciativaclimatica.org</a:t>
            </a:r>
            <a:r>
              <a:t>  </a:t>
            </a:r>
          </a:p>
        </p:txBody>
      </p:sp>
      <p:grpSp>
        <p:nvGrpSpPr>
          <p:cNvPr id="346" name="Group 346"/>
          <p:cNvGrpSpPr/>
          <p:nvPr/>
        </p:nvGrpSpPr>
        <p:grpSpPr>
          <a:xfrm>
            <a:off x="8307809" y="475855"/>
            <a:ext cx="4342597" cy="1947469"/>
            <a:chOff x="0" y="0"/>
            <a:chExt cx="4342596" cy="1947468"/>
          </a:xfrm>
        </p:grpSpPr>
        <p:pic>
          <p:nvPicPr>
            <p:cNvPr id="343" name="Screen Shot 2017-11-08 at 14.01.01.png"/>
            <p:cNvPicPr>
              <a:picLocks noChangeAspect="1"/>
            </p:cNvPicPr>
            <p:nvPr/>
          </p:nvPicPr>
          <p:blipFill>
            <a:blip r:embed="rId4">
              <a:extLst/>
            </a:blip>
            <a:srcRect/>
            <a:stretch>
              <a:fillRect/>
            </a:stretch>
          </p:blipFill>
          <p:spPr>
            <a:xfrm>
              <a:off x="38654" y="0"/>
              <a:ext cx="4273809" cy="1785440"/>
            </a:xfrm>
            <a:prstGeom prst="rect">
              <a:avLst/>
            </a:prstGeom>
            <a:ln w="12700" cap="flat">
              <a:noFill/>
              <a:miter lim="400000"/>
            </a:ln>
            <a:effectLst/>
          </p:spPr>
        </p:pic>
        <p:pic>
          <p:nvPicPr>
            <p:cNvPr id="344" name="pasted-image.tiff"/>
            <p:cNvPicPr>
              <a:picLocks noChangeAspect="1"/>
            </p:cNvPicPr>
            <p:nvPr/>
          </p:nvPicPr>
          <p:blipFill>
            <a:blip r:embed="rId5">
              <a:extLst/>
            </a:blip>
            <a:stretch>
              <a:fillRect/>
            </a:stretch>
          </p:blipFill>
          <p:spPr>
            <a:xfrm>
              <a:off x="2940623" y="1439701"/>
              <a:ext cx="1401974" cy="466157"/>
            </a:xfrm>
            <a:prstGeom prst="rect">
              <a:avLst/>
            </a:prstGeom>
            <a:ln w="12700" cap="flat">
              <a:noFill/>
              <a:miter lim="400000"/>
            </a:ln>
            <a:effectLst/>
          </p:spPr>
        </p:pic>
        <p:sp>
          <p:nvSpPr>
            <p:cNvPr id="345" name="Shape 345"/>
            <p:cNvSpPr/>
            <p:nvPr/>
          </p:nvSpPr>
          <p:spPr>
            <a:xfrm>
              <a:off x="0" y="1372873"/>
              <a:ext cx="2952899" cy="5745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body" idx="13"/>
          </p:nvPr>
        </p:nvSpPr>
        <p:spPr>
          <a:prstGeom prst="rect">
            <a:avLst/>
          </a:prstGeom>
        </p:spPr>
        <p:txBody>
          <a:bodyPr/>
          <a:lstStyle/>
          <a:p>
            <a:r>
              <a:t>Proyecto ‘Ballena II’</a:t>
            </a:r>
          </a:p>
        </p:txBody>
      </p:sp>
      <p:sp>
        <p:nvSpPr>
          <p:cNvPr id="184" name="Shape 184"/>
          <p:cNvSpPr>
            <a:spLocks noGrp="1"/>
          </p:cNvSpPr>
          <p:nvPr>
            <p:ph type="title"/>
          </p:nvPr>
        </p:nvSpPr>
        <p:spPr>
          <a:prstGeom prst="rect">
            <a:avLst/>
          </a:prstGeom>
        </p:spPr>
        <p:txBody>
          <a:bodyPr/>
          <a:lstStyle>
            <a:lvl1pPr defTabSz="467359">
              <a:spcBef>
                <a:spcPts val="2200"/>
              </a:spcBef>
              <a:defRPr sz="4800"/>
            </a:lvl1pPr>
          </a:lstStyle>
          <a:p>
            <a:r>
              <a:t>Justificación</a:t>
            </a:r>
          </a:p>
        </p:txBody>
      </p:sp>
      <p:sp>
        <p:nvSpPr>
          <p:cNvPr id="185" name="Shape 185"/>
          <p:cNvSpPr>
            <a:spLocks noGrp="1"/>
          </p:cNvSpPr>
          <p:nvPr>
            <p:ph type="body" idx="1"/>
          </p:nvPr>
        </p:nvSpPr>
        <p:spPr>
          <a:prstGeom prst="rect">
            <a:avLst/>
          </a:prstGeom>
        </p:spPr>
        <p:txBody>
          <a:bodyPr/>
          <a:lstStyle>
            <a:lvl1pPr algn="just"/>
          </a:lstStyle>
          <a:p>
            <a:r>
              <a:t>El rebombeo hídrico se refiere a a un sistema de almacenamiento de energía a través del almacenamiento de agua en dos embalses. El método de almacenamiento consiste en el uso de la gravedad para generar energía a través del movimiento de turbinas hidráulicas. El sistema bobea agua de una reserva o embalse a desnivel durante la generación de energía excedente fuera de horarios pico de demanda y libera agua del embalse superior cuando la generación renovable decae y la demanda aumenta o permanece constante. </a:t>
            </a:r>
          </a:p>
        </p:txBody>
      </p:sp>
      <p:grpSp>
        <p:nvGrpSpPr>
          <p:cNvPr id="189" name="Group 189"/>
          <p:cNvGrpSpPr/>
          <p:nvPr/>
        </p:nvGrpSpPr>
        <p:grpSpPr>
          <a:xfrm>
            <a:off x="10308675" y="35419"/>
            <a:ext cx="2271523" cy="1018681"/>
            <a:chOff x="0" y="0"/>
            <a:chExt cx="2271522" cy="1018680"/>
          </a:xfrm>
        </p:grpSpPr>
        <p:pic>
          <p:nvPicPr>
            <p:cNvPr id="186" name="Screen Shot 2017-11-08 at 14.01.01.png"/>
            <p:cNvPicPr>
              <a:picLocks noChangeAspect="1"/>
            </p:cNvPicPr>
            <p:nvPr/>
          </p:nvPicPr>
          <p:blipFill>
            <a:blip r:embed="rId2">
              <a:extLst/>
            </a:blip>
            <a:srcRect/>
            <a:stretch>
              <a:fillRect/>
            </a:stretch>
          </p:blipFill>
          <p:spPr>
            <a:xfrm>
              <a:off x="20219" y="0"/>
              <a:ext cx="2235541" cy="933927"/>
            </a:xfrm>
            <a:prstGeom prst="rect">
              <a:avLst/>
            </a:prstGeom>
            <a:ln w="12700" cap="flat">
              <a:noFill/>
              <a:miter lim="400000"/>
            </a:ln>
            <a:effectLst/>
          </p:spPr>
        </p:pic>
        <p:pic>
          <p:nvPicPr>
            <p:cNvPr id="187" name="pasted-image.tiff"/>
            <p:cNvPicPr>
              <a:picLocks noChangeAspect="1"/>
            </p:cNvPicPr>
            <p:nvPr/>
          </p:nvPicPr>
          <p:blipFill>
            <a:blip r:embed="rId3">
              <a:extLst/>
            </a:blip>
            <a:stretch>
              <a:fillRect/>
            </a:stretch>
          </p:blipFill>
          <p:spPr>
            <a:xfrm>
              <a:off x="1538179" y="753078"/>
              <a:ext cx="733344" cy="243837"/>
            </a:xfrm>
            <a:prstGeom prst="rect">
              <a:avLst/>
            </a:prstGeom>
            <a:ln w="12700" cap="flat">
              <a:noFill/>
              <a:miter lim="400000"/>
            </a:ln>
            <a:effectLst/>
          </p:spPr>
        </p:pic>
        <p:sp>
          <p:nvSpPr>
            <p:cNvPr id="188" name="Shape 188"/>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body" idx="13"/>
          </p:nvPr>
        </p:nvSpPr>
        <p:spPr>
          <a:prstGeom prst="rect">
            <a:avLst/>
          </a:prstGeom>
        </p:spPr>
        <p:txBody>
          <a:bodyPr/>
          <a:lstStyle/>
          <a:p>
            <a:r>
              <a:t>Proyecto ‘Ballena II’</a:t>
            </a:r>
          </a:p>
        </p:txBody>
      </p:sp>
      <p:sp>
        <p:nvSpPr>
          <p:cNvPr id="192" name="Shape 192"/>
          <p:cNvSpPr>
            <a:spLocks noGrp="1"/>
          </p:cNvSpPr>
          <p:nvPr>
            <p:ph type="title"/>
          </p:nvPr>
        </p:nvSpPr>
        <p:spPr>
          <a:prstGeom prst="rect">
            <a:avLst/>
          </a:prstGeom>
        </p:spPr>
        <p:txBody>
          <a:bodyPr/>
          <a:lstStyle>
            <a:lvl1pPr defTabSz="467359">
              <a:spcBef>
                <a:spcPts val="2200"/>
              </a:spcBef>
              <a:defRPr sz="4800"/>
            </a:lvl1pPr>
          </a:lstStyle>
          <a:p>
            <a:r>
              <a:t>Justificación</a:t>
            </a:r>
          </a:p>
        </p:txBody>
      </p:sp>
      <p:sp>
        <p:nvSpPr>
          <p:cNvPr id="193" name="Shape 193"/>
          <p:cNvSpPr>
            <a:spLocks noGrp="1"/>
          </p:cNvSpPr>
          <p:nvPr>
            <p:ph type="body" idx="1"/>
          </p:nvPr>
        </p:nvSpPr>
        <p:spPr>
          <a:prstGeom prst="rect">
            <a:avLst/>
          </a:prstGeom>
        </p:spPr>
        <p:txBody>
          <a:bodyPr/>
          <a:lstStyle/>
          <a:p>
            <a:r>
              <a:t>El uso de tecnología de este tipo ha comenzado a implementarse en otros países. Actualmente existen 2 proyectos de almacenamiento por bombeo de agua marina: Okinawa (ya no opera) y Tarapacá́ (en evaluación de impacto ambiental) son las principales plantas de bombeo de agua marina en el mundo. Estas instalaciones también podrían permitir también la desalinización de aguas utilizadas en el bombeo para abastecer a la demanda de consumo de agua.</a:t>
            </a:r>
          </a:p>
        </p:txBody>
      </p:sp>
      <p:grpSp>
        <p:nvGrpSpPr>
          <p:cNvPr id="197" name="Group 197"/>
          <p:cNvGrpSpPr/>
          <p:nvPr/>
        </p:nvGrpSpPr>
        <p:grpSpPr>
          <a:xfrm>
            <a:off x="10308675" y="35419"/>
            <a:ext cx="2271523" cy="1018681"/>
            <a:chOff x="0" y="0"/>
            <a:chExt cx="2271522" cy="1018680"/>
          </a:xfrm>
        </p:grpSpPr>
        <p:pic>
          <p:nvPicPr>
            <p:cNvPr id="194" name="Screen Shot 2017-11-08 at 14.01.01.png"/>
            <p:cNvPicPr>
              <a:picLocks noChangeAspect="1"/>
            </p:cNvPicPr>
            <p:nvPr/>
          </p:nvPicPr>
          <p:blipFill>
            <a:blip r:embed="rId2">
              <a:extLst/>
            </a:blip>
            <a:srcRect/>
            <a:stretch>
              <a:fillRect/>
            </a:stretch>
          </p:blipFill>
          <p:spPr>
            <a:xfrm>
              <a:off x="20219" y="0"/>
              <a:ext cx="2235541" cy="933927"/>
            </a:xfrm>
            <a:prstGeom prst="rect">
              <a:avLst/>
            </a:prstGeom>
            <a:ln w="12700" cap="flat">
              <a:noFill/>
              <a:miter lim="400000"/>
            </a:ln>
            <a:effectLst/>
          </p:spPr>
        </p:pic>
        <p:pic>
          <p:nvPicPr>
            <p:cNvPr id="195" name="pasted-image.tiff"/>
            <p:cNvPicPr>
              <a:picLocks noChangeAspect="1"/>
            </p:cNvPicPr>
            <p:nvPr/>
          </p:nvPicPr>
          <p:blipFill>
            <a:blip r:embed="rId3">
              <a:extLst/>
            </a:blip>
            <a:stretch>
              <a:fillRect/>
            </a:stretch>
          </p:blipFill>
          <p:spPr>
            <a:xfrm>
              <a:off x="1538179" y="753078"/>
              <a:ext cx="733344" cy="243837"/>
            </a:xfrm>
            <a:prstGeom prst="rect">
              <a:avLst/>
            </a:prstGeom>
            <a:ln w="12700" cap="flat">
              <a:noFill/>
              <a:miter lim="400000"/>
            </a:ln>
            <a:effectLst/>
          </p:spPr>
        </p:pic>
        <p:sp>
          <p:nvSpPr>
            <p:cNvPr id="196" name="Shape 196"/>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body" idx="13"/>
          </p:nvPr>
        </p:nvSpPr>
        <p:spPr>
          <a:prstGeom prst="rect">
            <a:avLst/>
          </a:prstGeom>
        </p:spPr>
        <p:txBody>
          <a:bodyPr/>
          <a:lstStyle/>
          <a:p>
            <a:r>
              <a:t>Proyecto ‘Ballena II’</a:t>
            </a:r>
          </a:p>
        </p:txBody>
      </p:sp>
      <p:sp>
        <p:nvSpPr>
          <p:cNvPr id="200" name="Shape 200"/>
          <p:cNvSpPr>
            <a:spLocks noGrp="1"/>
          </p:cNvSpPr>
          <p:nvPr>
            <p:ph type="title"/>
          </p:nvPr>
        </p:nvSpPr>
        <p:spPr>
          <a:prstGeom prst="rect">
            <a:avLst/>
          </a:prstGeom>
        </p:spPr>
        <p:txBody>
          <a:bodyPr/>
          <a:lstStyle>
            <a:lvl1pPr defTabSz="467359">
              <a:spcBef>
                <a:spcPts val="2200"/>
              </a:spcBef>
              <a:defRPr sz="4800"/>
            </a:lvl1pPr>
          </a:lstStyle>
          <a:p>
            <a:r>
              <a:t>Contexto</a:t>
            </a:r>
          </a:p>
        </p:txBody>
      </p:sp>
      <p:sp>
        <p:nvSpPr>
          <p:cNvPr id="201" name="Shape 201"/>
          <p:cNvSpPr>
            <a:spLocks noGrp="1"/>
          </p:cNvSpPr>
          <p:nvPr>
            <p:ph type="body" idx="1"/>
          </p:nvPr>
        </p:nvSpPr>
        <p:spPr>
          <a:prstGeom prst="rect">
            <a:avLst/>
          </a:prstGeom>
        </p:spPr>
        <p:txBody>
          <a:bodyPr/>
          <a:lstStyle/>
          <a:p>
            <a:pPr marL="426719" indent="-426719" defTabSz="560831">
              <a:spcBef>
                <a:spcPts val="2600"/>
              </a:spcBef>
              <a:defRPr sz="3264"/>
            </a:pPr>
            <a:r>
              <a:t>El Estado de Baja California Sur se enfrenta a un </a:t>
            </a:r>
            <a:r>
              <a:rPr i="1"/>
              <a:t>trilema </a:t>
            </a:r>
            <a:r>
              <a:t>energético que consiste en asegurar: </a:t>
            </a:r>
          </a:p>
          <a:p>
            <a:pPr marL="853439" lvl="1" indent="-426719" defTabSz="560831">
              <a:spcBef>
                <a:spcPts val="2600"/>
              </a:spcBef>
              <a:defRPr sz="3264"/>
            </a:pPr>
            <a:r>
              <a:t>(I) la seguridad energética, (II) la equidad energética y (III) la sustentabilidad ambiental. </a:t>
            </a:r>
          </a:p>
          <a:p>
            <a:pPr marL="426719" indent="-426719" defTabSz="560831">
              <a:spcBef>
                <a:spcPts val="2600"/>
              </a:spcBef>
              <a:defRPr sz="3264"/>
            </a:pPr>
            <a:r>
              <a:t>Las características del Estado por su posición geográfica y por su topografía, que antes se consideraban uno de los más grandes retos para generar electricidad a precios bajos, hoy ofrecen alternativas de generación más limpias a través del uso de energías renovables y sistemas de almacenamiento. </a:t>
            </a:r>
          </a:p>
        </p:txBody>
      </p:sp>
      <p:grpSp>
        <p:nvGrpSpPr>
          <p:cNvPr id="205" name="Group 205"/>
          <p:cNvGrpSpPr/>
          <p:nvPr/>
        </p:nvGrpSpPr>
        <p:grpSpPr>
          <a:xfrm>
            <a:off x="10308675" y="35419"/>
            <a:ext cx="2271523" cy="1018681"/>
            <a:chOff x="0" y="0"/>
            <a:chExt cx="2271522" cy="1018680"/>
          </a:xfrm>
        </p:grpSpPr>
        <p:pic>
          <p:nvPicPr>
            <p:cNvPr id="202" name="Screen Shot 2017-11-08 at 14.01.01.png"/>
            <p:cNvPicPr>
              <a:picLocks noChangeAspect="1"/>
            </p:cNvPicPr>
            <p:nvPr/>
          </p:nvPicPr>
          <p:blipFill>
            <a:blip r:embed="rId2">
              <a:extLst/>
            </a:blip>
            <a:srcRect/>
            <a:stretch>
              <a:fillRect/>
            </a:stretch>
          </p:blipFill>
          <p:spPr>
            <a:xfrm>
              <a:off x="20219" y="0"/>
              <a:ext cx="2235541" cy="933927"/>
            </a:xfrm>
            <a:prstGeom prst="rect">
              <a:avLst/>
            </a:prstGeom>
            <a:ln w="12700" cap="flat">
              <a:noFill/>
              <a:miter lim="400000"/>
            </a:ln>
            <a:effectLst/>
          </p:spPr>
        </p:pic>
        <p:pic>
          <p:nvPicPr>
            <p:cNvPr id="203" name="pasted-image.tiff"/>
            <p:cNvPicPr>
              <a:picLocks noChangeAspect="1"/>
            </p:cNvPicPr>
            <p:nvPr/>
          </p:nvPicPr>
          <p:blipFill>
            <a:blip r:embed="rId3">
              <a:extLst/>
            </a:blip>
            <a:stretch>
              <a:fillRect/>
            </a:stretch>
          </p:blipFill>
          <p:spPr>
            <a:xfrm>
              <a:off x="1538179" y="753078"/>
              <a:ext cx="733344" cy="243837"/>
            </a:xfrm>
            <a:prstGeom prst="rect">
              <a:avLst/>
            </a:prstGeom>
            <a:ln w="12700" cap="flat">
              <a:noFill/>
              <a:miter lim="400000"/>
            </a:ln>
            <a:effectLst/>
          </p:spPr>
        </p:pic>
        <p:sp>
          <p:nvSpPr>
            <p:cNvPr id="204" name="Shape 204"/>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body" idx="13"/>
          </p:nvPr>
        </p:nvSpPr>
        <p:spPr>
          <a:prstGeom prst="rect">
            <a:avLst/>
          </a:prstGeom>
        </p:spPr>
        <p:txBody>
          <a:bodyPr/>
          <a:lstStyle/>
          <a:p>
            <a:r>
              <a:t>Proyecto ‘Ballena II’</a:t>
            </a:r>
          </a:p>
        </p:txBody>
      </p:sp>
      <p:sp>
        <p:nvSpPr>
          <p:cNvPr id="208" name="Shape 208"/>
          <p:cNvSpPr>
            <a:spLocks noGrp="1"/>
          </p:cNvSpPr>
          <p:nvPr>
            <p:ph type="title"/>
          </p:nvPr>
        </p:nvSpPr>
        <p:spPr>
          <a:prstGeom prst="rect">
            <a:avLst/>
          </a:prstGeom>
        </p:spPr>
        <p:txBody>
          <a:bodyPr/>
          <a:lstStyle>
            <a:lvl1pPr defTabSz="467359">
              <a:spcBef>
                <a:spcPts val="2200"/>
              </a:spcBef>
              <a:defRPr sz="4800"/>
            </a:lvl1pPr>
          </a:lstStyle>
          <a:p>
            <a:r>
              <a:t>Contexto</a:t>
            </a:r>
          </a:p>
        </p:txBody>
      </p:sp>
      <p:sp>
        <p:nvSpPr>
          <p:cNvPr id="209" name="Shape 209"/>
          <p:cNvSpPr>
            <a:spLocks noGrp="1"/>
          </p:cNvSpPr>
          <p:nvPr>
            <p:ph type="body" idx="1"/>
          </p:nvPr>
        </p:nvSpPr>
        <p:spPr>
          <a:prstGeom prst="rect">
            <a:avLst/>
          </a:prstGeom>
        </p:spPr>
        <p:txBody>
          <a:bodyPr/>
          <a:lstStyle/>
          <a:p>
            <a:r>
              <a:t>La desconexión del resto del Sistema Eléctrico Nacional, la alta dependencia en combustibles fósiles para la generación de electricidad y la creciente y contaminante industria de la que depende la generación de energía – la posibilidad de desarrollar nuevas medidas de almacenamiento de energía surge como una estrategia para independizar de manera sustentable la generación de energía sin tener afectaciones negativas a la sociedad, al medio ambiente y al desarrollo económico.</a:t>
            </a:r>
          </a:p>
        </p:txBody>
      </p:sp>
      <p:grpSp>
        <p:nvGrpSpPr>
          <p:cNvPr id="213" name="Group 213"/>
          <p:cNvGrpSpPr/>
          <p:nvPr/>
        </p:nvGrpSpPr>
        <p:grpSpPr>
          <a:xfrm>
            <a:off x="10308675" y="35419"/>
            <a:ext cx="2271523" cy="1018681"/>
            <a:chOff x="0" y="0"/>
            <a:chExt cx="2271522" cy="1018680"/>
          </a:xfrm>
        </p:grpSpPr>
        <p:pic>
          <p:nvPicPr>
            <p:cNvPr id="210" name="Screen Shot 2017-11-08 at 14.01.01.png"/>
            <p:cNvPicPr>
              <a:picLocks noChangeAspect="1"/>
            </p:cNvPicPr>
            <p:nvPr/>
          </p:nvPicPr>
          <p:blipFill>
            <a:blip r:embed="rId2">
              <a:extLst/>
            </a:blip>
            <a:srcRect/>
            <a:stretch>
              <a:fillRect/>
            </a:stretch>
          </p:blipFill>
          <p:spPr>
            <a:xfrm>
              <a:off x="20219" y="0"/>
              <a:ext cx="2235541" cy="933927"/>
            </a:xfrm>
            <a:prstGeom prst="rect">
              <a:avLst/>
            </a:prstGeom>
            <a:ln w="12700" cap="flat">
              <a:noFill/>
              <a:miter lim="400000"/>
            </a:ln>
            <a:effectLst/>
          </p:spPr>
        </p:pic>
        <p:pic>
          <p:nvPicPr>
            <p:cNvPr id="211" name="pasted-image.tiff"/>
            <p:cNvPicPr>
              <a:picLocks noChangeAspect="1"/>
            </p:cNvPicPr>
            <p:nvPr/>
          </p:nvPicPr>
          <p:blipFill>
            <a:blip r:embed="rId3">
              <a:extLst/>
            </a:blip>
            <a:stretch>
              <a:fillRect/>
            </a:stretch>
          </p:blipFill>
          <p:spPr>
            <a:xfrm>
              <a:off x="1538179" y="753078"/>
              <a:ext cx="733344" cy="243837"/>
            </a:xfrm>
            <a:prstGeom prst="rect">
              <a:avLst/>
            </a:prstGeom>
            <a:ln w="12700" cap="flat">
              <a:noFill/>
              <a:miter lim="400000"/>
            </a:ln>
            <a:effectLst/>
          </p:spPr>
        </p:pic>
        <p:sp>
          <p:nvSpPr>
            <p:cNvPr id="212" name="Shape 212"/>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body" idx="13"/>
          </p:nvPr>
        </p:nvSpPr>
        <p:spPr>
          <a:prstGeom prst="rect">
            <a:avLst/>
          </a:prstGeom>
        </p:spPr>
        <p:txBody>
          <a:bodyPr/>
          <a:lstStyle/>
          <a:p>
            <a:r>
              <a:t>Proyecto ‘Ballena II’</a:t>
            </a:r>
          </a:p>
        </p:txBody>
      </p:sp>
      <p:sp>
        <p:nvSpPr>
          <p:cNvPr id="216" name="Shape 216"/>
          <p:cNvSpPr>
            <a:spLocks noGrp="1"/>
          </p:cNvSpPr>
          <p:nvPr>
            <p:ph type="title"/>
          </p:nvPr>
        </p:nvSpPr>
        <p:spPr>
          <a:prstGeom prst="rect">
            <a:avLst/>
          </a:prstGeom>
        </p:spPr>
        <p:txBody>
          <a:bodyPr/>
          <a:lstStyle>
            <a:lvl1pPr defTabSz="467359">
              <a:spcBef>
                <a:spcPts val="2200"/>
              </a:spcBef>
              <a:defRPr sz="4800"/>
            </a:lvl1pPr>
          </a:lstStyle>
          <a:p>
            <a:r>
              <a:t>Contexto</a:t>
            </a:r>
          </a:p>
        </p:txBody>
      </p:sp>
      <p:sp>
        <p:nvSpPr>
          <p:cNvPr id="217" name="Shape 217"/>
          <p:cNvSpPr>
            <a:spLocks noGrp="1"/>
          </p:cNvSpPr>
          <p:nvPr>
            <p:ph type="body" idx="1"/>
          </p:nvPr>
        </p:nvSpPr>
        <p:spPr>
          <a:prstGeom prst="rect">
            <a:avLst/>
          </a:prstGeom>
        </p:spPr>
        <p:txBody>
          <a:bodyPr/>
          <a:lstStyle/>
          <a:p>
            <a:r>
              <a:t>Actualmente se han estudiado varias alternativas para reducir emisiones de GEI, mejorar la seguridad energética y reducir los precios en la región de manera significativa. Los estudios han considerado incluso alternativas como la conexión submarina con el resto del continente, con una línea de interconexión de más de 100 kilómetros, transportar gas natural comprimido a través de barcos y por último incrementar la penetración de energía renovable y los esfuerzos de almacenamiento.</a:t>
            </a:r>
          </a:p>
        </p:txBody>
      </p:sp>
      <p:grpSp>
        <p:nvGrpSpPr>
          <p:cNvPr id="221" name="Group 221"/>
          <p:cNvGrpSpPr/>
          <p:nvPr/>
        </p:nvGrpSpPr>
        <p:grpSpPr>
          <a:xfrm>
            <a:off x="10308675" y="35419"/>
            <a:ext cx="2271523" cy="1018681"/>
            <a:chOff x="0" y="0"/>
            <a:chExt cx="2271522" cy="1018680"/>
          </a:xfrm>
        </p:grpSpPr>
        <p:pic>
          <p:nvPicPr>
            <p:cNvPr id="218" name="Screen Shot 2017-11-08 at 14.01.01.png"/>
            <p:cNvPicPr>
              <a:picLocks noChangeAspect="1"/>
            </p:cNvPicPr>
            <p:nvPr/>
          </p:nvPicPr>
          <p:blipFill>
            <a:blip r:embed="rId2">
              <a:extLst/>
            </a:blip>
            <a:srcRect/>
            <a:stretch>
              <a:fillRect/>
            </a:stretch>
          </p:blipFill>
          <p:spPr>
            <a:xfrm>
              <a:off x="20219" y="0"/>
              <a:ext cx="2235541" cy="933927"/>
            </a:xfrm>
            <a:prstGeom prst="rect">
              <a:avLst/>
            </a:prstGeom>
            <a:ln w="12700" cap="flat">
              <a:noFill/>
              <a:miter lim="400000"/>
            </a:ln>
            <a:effectLst/>
          </p:spPr>
        </p:pic>
        <p:pic>
          <p:nvPicPr>
            <p:cNvPr id="219" name="pasted-image.tiff"/>
            <p:cNvPicPr>
              <a:picLocks noChangeAspect="1"/>
            </p:cNvPicPr>
            <p:nvPr/>
          </p:nvPicPr>
          <p:blipFill>
            <a:blip r:embed="rId3">
              <a:extLst/>
            </a:blip>
            <a:stretch>
              <a:fillRect/>
            </a:stretch>
          </p:blipFill>
          <p:spPr>
            <a:xfrm>
              <a:off x="1538179" y="753078"/>
              <a:ext cx="733344" cy="243837"/>
            </a:xfrm>
            <a:prstGeom prst="rect">
              <a:avLst/>
            </a:prstGeom>
            <a:ln w="12700" cap="flat">
              <a:noFill/>
              <a:miter lim="400000"/>
            </a:ln>
            <a:effectLst/>
          </p:spPr>
        </p:pic>
        <p:sp>
          <p:nvSpPr>
            <p:cNvPr id="220" name="Shape 220"/>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body" idx="13"/>
          </p:nvPr>
        </p:nvSpPr>
        <p:spPr>
          <a:prstGeom prst="rect">
            <a:avLst/>
          </a:prstGeom>
        </p:spPr>
        <p:txBody>
          <a:bodyPr/>
          <a:lstStyle/>
          <a:p>
            <a:r>
              <a:t>Proyecto ‘Ballena II’</a:t>
            </a:r>
          </a:p>
        </p:txBody>
      </p:sp>
      <p:sp>
        <p:nvSpPr>
          <p:cNvPr id="224" name="Shape 224"/>
          <p:cNvSpPr>
            <a:spLocks noGrp="1"/>
          </p:cNvSpPr>
          <p:nvPr>
            <p:ph type="title"/>
          </p:nvPr>
        </p:nvSpPr>
        <p:spPr>
          <a:prstGeom prst="rect">
            <a:avLst/>
          </a:prstGeom>
        </p:spPr>
        <p:txBody>
          <a:bodyPr/>
          <a:lstStyle>
            <a:lvl1pPr defTabSz="467359">
              <a:spcBef>
                <a:spcPts val="2200"/>
              </a:spcBef>
              <a:defRPr sz="4800"/>
            </a:lvl1pPr>
          </a:lstStyle>
          <a:p>
            <a:r>
              <a:t>Diagnostico</a:t>
            </a:r>
          </a:p>
        </p:txBody>
      </p:sp>
      <p:sp>
        <p:nvSpPr>
          <p:cNvPr id="225" name="Shape 225"/>
          <p:cNvSpPr>
            <a:spLocks noGrp="1"/>
          </p:cNvSpPr>
          <p:nvPr>
            <p:ph type="body" idx="1"/>
          </p:nvPr>
        </p:nvSpPr>
        <p:spPr>
          <a:prstGeom prst="rect">
            <a:avLst/>
          </a:prstGeom>
        </p:spPr>
        <p:txBody>
          <a:bodyPr/>
          <a:lstStyle/>
          <a:p>
            <a:pPr marL="368934" indent="-368934" defTabSz="484886">
              <a:spcBef>
                <a:spcPts val="2300"/>
              </a:spcBef>
              <a:defRPr sz="2822"/>
            </a:pPr>
            <a:r>
              <a:t>Baja California Sur produce el 85% de la generación de electricidad a través de combustibles fósiles, la prospectiva de la Secretaría de Energía (SENER) para 2015 es que la zona se mantenga en este misma trayectoria al 2029, con una relación de 85% de energía producida a través de combustibles fósiles y un 15% por medio de otras fuentes. </a:t>
            </a:r>
          </a:p>
          <a:p>
            <a:pPr marL="368934" indent="-368934" defTabSz="484886">
              <a:spcBef>
                <a:spcPts val="2300"/>
              </a:spcBef>
              <a:defRPr sz="2822"/>
            </a:pPr>
            <a:r>
              <a:t>Baja California Sur produce su propia electricidad por medio de 10 centrales que usan combustóleo y diésel. Es un sistema aislado del resto del país con una capacidad instalada de 750 MW. Actualmente es este estado representa el 0.9% del consumo eléctrico de todo el Sistema Eléctrico Nacional con un sistema de 355 Km de líneas de transmisión y 4 puntos de generación. </a:t>
            </a:r>
          </a:p>
        </p:txBody>
      </p:sp>
      <p:grpSp>
        <p:nvGrpSpPr>
          <p:cNvPr id="229" name="Group 229"/>
          <p:cNvGrpSpPr/>
          <p:nvPr/>
        </p:nvGrpSpPr>
        <p:grpSpPr>
          <a:xfrm>
            <a:off x="10308675" y="35419"/>
            <a:ext cx="2271523" cy="1018681"/>
            <a:chOff x="0" y="0"/>
            <a:chExt cx="2271522" cy="1018680"/>
          </a:xfrm>
        </p:grpSpPr>
        <p:pic>
          <p:nvPicPr>
            <p:cNvPr id="226" name="Screen Shot 2017-11-08 at 14.01.01.png"/>
            <p:cNvPicPr>
              <a:picLocks noChangeAspect="1"/>
            </p:cNvPicPr>
            <p:nvPr/>
          </p:nvPicPr>
          <p:blipFill>
            <a:blip r:embed="rId2">
              <a:extLst/>
            </a:blip>
            <a:srcRect/>
            <a:stretch>
              <a:fillRect/>
            </a:stretch>
          </p:blipFill>
          <p:spPr>
            <a:xfrm>
              <a:off x="20219" y="0"/>
              <a:ext cx="2235541" cy="933927"/>
            </a:xfrm>
            <a:prstGeom prst="rect">
              <a:avLst/>
            </a:prstGeom>
            <a:ln w="12700" cap="flat">
              <a:noFill/>
              <a:miter lim="400000"/>
            </a:ln>
            <a:effectLst/>
          </p:spPr>
        </p:pic>
        <p:pic>
          <p:nvPicPr>
            <p:cNvPr id="227" name="pasted-image.tiff"/>
            <p:cNvPicPr>
              <a:picLocks noChangeAspect="1"/>
            </p:cNvPicPr>
            <p:nvPr/>
          </p:nvPicPr>
          <p:blipFill>
            <a:blip r:embed="rId3">
              <a:extLst/>
            </a:blip>
            <a:stretch>
              <a:fillRect/>
            </a:stretch>
          </p:blipFill>
          <p:spPr>
            <a:xfrm>
              <a:off x="1538179" y="753078"/>
              <a:ext cx="733344" cy="243837"/>
            </a:xfrm>
            <a:prstGeom prst="rect">
              <a:avLst/>
            </a:prstGeom>
            <a:ln w="12700" cap="flat">
              <a:noFill/>
              <a:miter lim="400000"/>
            </a:ln>
            <a:effectLst/>
          </p:spPr>
        </p:pic>
        <p:sp>
          <p:nvSpPr>
            <p:cNvPr id="228" name="Shape 228"/>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body" idx="13"/>
          </p:nvPr>
        </p:nvSpPr>
        <p:spPr>
          <a:prstGeom prst="rect">
            <a:avLst/>
          </a:prstGeom>
        </p:spPr>
        <p:txBody>
          <a:bodyPr/>
          <a:lstStyle/>
          <a:p>
            <a:r>
              <a:t>Proyecto ‘Ballena II’</a:t>
            </a:r>
          </a:p>
        </p:txBody>
      </p:sp>
      <p:sp>
        <p:nvSpPr>
          <p:cNvPr id="232" name="Shape 232"/>
          <p:cNvSpPr>
            <a:spLocks noGrp="1"/>
          </p:cNvSpPr>
          <p:nvPr>
            <p:ph type="title"/>
          </p:nvPr>
        </p:nvSpPr>
        <p:spPr>
          <a:prstGeom prst="rect">
            <a:avLst/>
          </a:prstGeom>
        </p:spPr>
        <p:txBody>
          <a:bodyPr/>
          <a:lstStyle>
            <a:lvl1pPr defTabSz="467359">
              <a:spcBef>
                <a:spcPts val="2200"/>
              </a:spcBef>
              <a:defRPr sz="4800"/>
            </a:lvl1pPr>
          </a:lstStyle>
          <a:p>
            <a:r>
              <a:t>Diagnóstico</a:t>
            </a:r>
          </a:p>
        </p:txBody>
      </p:sp>
      <p:sp>
        <p:nvSpPr>
          <p:cNvPr id="233" name="Shape 233"/>
          <p:cNvSpPr>
            <a:spLocks noGrp="1"/>
          </p:cNvSpPr>
          <p:nvPr>
            <p:ph type="body" idx="1"/>
          </p:nvPr>
        </p:nvSpPr>
        <p:spPr>
          <a:prstGeom prst="rect">
            <a:avLst/>
          </a:prstGeom>
        </p:spPr>
        <p:txBody>
          <a:bodyPr/>
          <a:lstStyle/>
          <a:p>
            <a:pPr marL="320040" indent="-320040" algn="just" defTabSz="420624">
              <a:spcBef>
                <a:spcPts val="2000"/>
              </a:spcBef>
              <a:defRPr sz="2448"/>
            </a:pPr>
            <a:r>
              <a:t>En este sentido, aunque el estado produce casi la misma cantidad de energía que consume, los costos de la electricidad son, en promedio, unos de los más altos a nivel nacional. </a:t>
            </a:r>
          </a:p>
          <a:p>
            <a:pPr marL="320040" indent="-320040" algn="just" defTabSz="420624">
              <a:spcBef>
                <a:spcPts val="2000"/>
              </a:spcBef>
              <a:defRPr sz="2448"/>
            </a:pPr>
            <a:r>
              <a:t>La tasa de crecimiento de uso de electricidad en el estado es de 3 a 3.5% anual, por lo que, al igual que el resto del SIN requiere de una adición importante de energía. Durante el 2017, el gobierno federal ha comenzado a trabajar en establecer una línea de electrificación subterránea que será clave para electrificar la zona en 2021 (cuando el proyecto esté terminado).</a:t>
            </a:r>
          </a:p>
          <a:p>
            <a:pPr marL="320040" indent="-320040" algn="just" defTabSz="420624">
              <a:spcBef>
                <a:spcPts val="2000"/>
              </a:spcBef>
              <a:defRPr sz="2448"/>
            </a:pPr>
            <a:r>
              <a:t> En este sentido, el desarrollo de las energías renovables juegan un papel fundamental para substituir las plantas existentes que utilizan combustibles de origen fósil y atender el incremento de la demanda en el mediano y largo plazo. La opción del almacenamiento por rebombeo presenta una importante alternativa para atender la intermitencia del suministro por energías renovables en la zona.</a:t>
            </a:r>
          </a:p>
        </p:txBody>
      </p:sp>
      <p:grpSp>
        <p:nvGrpSpPr>
          <p:cNvPr id="237" name="Group 237"/>
          <p:cNvGrpSpPr/>
          <p:nvPr/>
        </p:nvGrpSpPr>
        <p:grpSpPr>
          <a:xfrm>
            <a:off x="10308675" y="35419"/>
            <a:ext cx="2271523" cy="1018681"/>
            <a:chOff x="0" y="0"/>
            <a:chExt cx="2271522" cy="1018680"/>
          </a:xfrm>
        </p:grpSpPr>
        <p:pic>
          <p:nvPicPr>
            <p:cNvPr id="234" name="Screen Shot 2017-11-08 at 14.01.01.png"/>
            <p:cNvPicPr>
              <a:picLocks noChangeAspect="1"/>
            </p:cNvPicPr>
            <p:nvPr/>
          </p:nvPicPr>
          <p:blipFill>
            <a:blip r:embed="rId2">
              <a:extLst/>
            </a:blip>
            <a:srcRect/>
            <a:stretch>
              <a:fillRect/>
            </a:stretch>
          </p:blipFill>
          <p:spPr>
            <a:xfrm>
              <a:off x="20219" y="0"/>
              <a:ext cx="2235541" cy="933927"/>
            </a:xfrm>
            <a:prstGeom prst="rect">
              <a:avLst/>
            </a:prstGeom>
            <a:ln w="12700" cap="flat">
              <a:noFill/>
              <a:miter lim="400000"/>
            </a:ln>
            <a:effectLst/>
          </p:spPr>
        </p:pic>
        <p:pic>
          <p:nvPicPr>
            <p:cNvPr id="235" name="pasted-image.tiff"/>
            <p:cNvPicPr>
              <a:picLocks noChangeAspect="1"/>
            </p:cNvPicPr>
            <p:nvPr/>
          </p:nvPicPr>
          <p:blipFill>
            <a:blip r:embed="rId3">
              <a:extLst/>
            </a:blip>
            <a:stretch>
              <a:fillRect/>
            </a:stretch>
          </p:blipFill>
          <p:spPr>
            <a:xfrm>
              <a:off x="1538179" y="753078"/>
              <a:ext cx="733344" cy="243837"/>
            </a:xfrm>
            <a:prstGeom prst="rect">
              <a:avLst/>
            </a:prstGeom>
            <a:ln w="12700" cap="flat">
              <a:noFill/>
              <a:miter lim="400000"/>
            </a:ln>
            <a:effectLst/>
          </p:spPr>
        </p:pic>
        <p:sp>
          <p:nvSpPr>
            <p:cNvPr id="236" name="Shape 236"/>
            <p:cNvSpPr/>
            <p:nvPr/>
          </p:nvSpPr>
          <p:spPr>
            <a:xfrm>
              <a:off x="0" y="718121"/>
              <a:ext cx="1544601" cy="3005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defTabSz="457200">
                <a:spcBef>
                  <a:spcPts val="0"/>
                </a:spcBef>
                <a:tabLst>
                  <a:tab pos="5727700" algn="r"/>
                </a:tabLst>
                <a:defRPr sz="1200" b="1" i="1">
                  <a:solidFill>
                    <a:srgbClr val="000000"/>
                  </a:solidFill>
                  <a:latin typeface="Calibri"/>
                  <a:ea typeface="Calibri"/>
                  <a:cs typeface="Calibri"/>
                  <a:sym typeface="Calibri"/>
                </a:defRPr>
              </a:lvl1pPr>
            </a:lstStyle>
            <a:p>
              <a:r>
                <a:t>Reporte elaborado por: </a:t>
              </a:r>
            </a:p>
          </p:txBody>
        </p:sp>
      </p:grpSp>
    </p:spTree>
  </p:cSld>
  <p:clrMapOvr>
    <a:masterClrMapping/>
  </p:clrMapOvr>
  <p:transition spd="slow"/>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2347</Words>
  <Application>Microsoft Office PowerPoint</Application>
  <PresentationFormat>Personalizado</PresentationFormat>
  <Paragraphs>128</Paragraphs>
  <Slides>20</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Avenir Next</vt:lpstr>
      <vt:lpstr>Avenir Next Medium</vt:lpstr>
      <vt:lpstr>Calibri</vt:lpstr>
      <vt:lpstr>DIN Alternate</vt:lpstr>
      <vt:lpstr>DIN Condensed</vt:lpstr>
      <vt:lpstr>Georgia</vt:lpstr>
      <vt:lpstr>Helvetica</vt:lpstr>
      <vt:lpstr>Helvetica Neue</vt:lpstr>
      <vt:lpstr>Times</vt:lpstr>
      <vt:lpstr>New_Template7</vt:lpstr>
      <vt:lpstr>Daniel Chacón Oficial del Programa de Energía daniel.chacon@iniciativaclimatica.org </vt:lpstr>
      <vt:lpstr>Objetivo</vt:lpstr>
      <vt:lpstr>Justificación</vt:lpstr>
      <vt:lpstr>Justificación</vt:lpstr>
      <vt:lpstr>Contexto</vt:lpstr>
      <vt:lpstr>Contexto</vt:lpstr>
      <vt:lpstr>Contexto</vt:lpstr>
      <vt:lpstr>Diagnostico</vt:lpstr>
      <vt:lpstr>Diagnóstico</vt:lpstr>
      <vt:lpstr>Metodología</vt:lpstr>
      <vt:lpstr>Utilizamos Google Earth para la identificación de las montañas, centrales de generación, subestaciones, etc </vt:lpstr>
      <vt:lpstr>Buscamos identificar montañas cerca del mar y próximas a zonas de demanda(1), subestaciones y lejos de ANP(2)... </vt:lpstr>
      <vt:lpstr>four-ways- to- Play</vt:lpstr>
      <vt:lpstr>Resultados</vt:lpstr>
      <vt:lpstr>Resultados</vt:lpstr>
      <vt:lpstr>Resultados</vt:lpstr>
      <vt:lpstr>Resultados</vt:lpstr>
      <vt:lpstr>El ratio capacidad solar : capacidad hidráulica, así como el factor de planta de la planta en su conjunto, se ha modelado a partir del perfil de generación de la zona </vt:lpstr>
      <vt:lpstr>Referencias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Chacón Oficial del Programa de Energía daniel.chacon@iniciativaclimatica.org </dc:title>
  <dc:creator>Luisa Sierra</dc:creator>
  <cp:lastModifiedBy>Luisa Sierra</cp:lastModifiedBy>
  <cp:revision>1</cp:revision>
  <dcterms:modified xsi:type="dcterms:W3CDTF">2017-12-11T17:02:04Z</dcterms:modified>
</cp:coreProperties>
</file>